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4274" r:id="rId2"/>
    <p:sldMasterId id="2147484286" r:id="rId3"/>
  </p:sldMasterIdLst>
  <p:notesMasterIdLst>
    <p:notesMasterId r:id="rId44"/>
  </p:notesMasterIdLst>
  <p:handoutMasterIdLst>
    <p:handoutMasterId r:id="rId45"/>
  </p:handoutMasterIdLst>
  <p:sldIdLst>
    <p:sldId id="572" r:id="rId4"/>
    <p:sldId id="573" r:id="rId5"/>
    <p:sldId id="502" r:id="rId6"/>
    <p:sldId id="576" r:id="rId7"/>
    <p:sldId id="545" r:id="rId8"/>
    <p:sldId id="501" r:id="rId9"/>
    <p:sldId id="504" r:id="rId10"/>
    <p:sldId id="577" r:id="rId11"/>
    <p:sldId id="547" r:id="rId12"/>
    <p:sldId id="548" r:id="rId13"/>
    <p:sldId id="579" r:id="rId14"/>
    <p:sldId id="578" r:id="rId15"/>
    <p:sldId id="580" r:id="rId16"/>
    <p:sldId id="549" r:id="rId17"/>
    <p:sldId id="581" r:id="rId18"/>
    <p:sldId id="550" r:id="rId19"/>
    <p:sldId id="551" r:id="rId20"/>
    <p:sldId id="552" r:id="rId21"/>
    <p:sldId id="553" r:id="rId22"/>
    <p:sldId id="554" r:id="rId23"/>
    <p:sldId id="555" r:id="rId24"/>
    <p:sldId id="557" r:id="rId25"/>
    <p:sldId id="562" r:id="rId26"/>
    <p:sldId id="563" r:id="rId27"/>
    <p:sldId id="582" r:id="rId28"/>
    <p:sldId id="560" r:id="rId29"/>
    <p:sldId id="561" r:id="rId30"/>
    <p:sldId id="583" r:id="rId31"/>
    <p:sldId id="575" r:id="rId32"/>
    <p:sldId id="585" r:id="rId33"/>
    <p:sldId id="586" r:id="rId34"/>
    <p:sldId id="587" r:id="rId35"/>
    <p:sldId id="588" r:id="rId36"/>
    <p:sldId id="564" r:id="rId37"/>
    <p:sldId id="565" r:id="rId38"/>
    <p:sldId id="566" r:id="rId39"/>
    <p:sldId id="571" r:id="rId40"/>
    <p:sldId id="584" r:id="rId41"/>
    <p:sldId id="567" r:id="rId42"/>
    <p:sldId id="570" r:id="rId43"/>
  </p:sldIdLst>
  <p:sldSz cx="9144000" cy="6858000" type="letter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1B1B1"/>
    <a:srgbClr val="005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 autoAdjust="0"/>
  </p:normalViewPr>
  <p:slideViewPr>
    <p:cSldViewPr>
      <p:cViewPr varScale="1">
        <p:scale>
          <a:sx n="75" d="100"/>
          <a:sy n="75" d="100"/>
        </p:scale>
        <p:origin x="857" y="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1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26.xml"/><Relationship Id="rId2" Type="http://schemas.openxmlformats.org/officeDocument/2006/relationships/slide" Target="slides/slide25.xml"/><Relationship Id="rId1" Type="http://schemas.openxmlformats.org/officeDocument/2006/relationships/slide" Target="slides/slide18.xml"/><Relationship Id="rId6" Type="http://schemas.openxmlformats.org/officeDocument/2006/relationships/slide" Target="slides/slide35.xml"/><Relationship Id="rId5" Type="http://schemas.openxmlformats.org/officeDocument/2006/relationships/slide" Target="slides/slide28.xml"/><Relationship Id="rId4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7288" y="587375"/>
            <a:ext cx="4554537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15938" y="4344988"/>
            <a:ext cx="591026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6" tIns="44445" rIns="90476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 smtClean="0"/>
              <a:t>We want this to be in font 11 and justify.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>
              <a:latin typeface="Arial" panose="020B0604020202020204" pitchFamily="34" charset="0"/>
            </a:endParaRPr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96B913-B083-478E-AB5C-3C416BEFFD8D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6227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>
              <a:latin typeface="Arial" panose="020B0604020202020204" pitchFamily="34" charset="0"/>
            </a:endParaRPr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96B913-B083-478E-AB5C-3C416BEFFD8D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209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15938" y="4343400"/>
            <a:ext cx="5910262" cy="41163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69" tIns="44441" rIns="90469" bIns="44441"/>
          <a:lstStyle/>
          <a:p>
            <a:r>
              <a:rPr lang="en-US" altLang="zh-TW" smtClean="0"/>
              <a:t>credential:</a:t>
            </a:r>
          </a:p>
          <a:p>
            <a:r>
              <a:rPr lang="en-US" altLang="zh-TW" smtClean="0"/>
              <a:t>bring a computer</a:t>
            </a:r>
          </a:p>
          <a:p>
            <a:r>
              <a:rPr lang="en-US" altLang="zh-TW" smtClean="0"/>
              <a:t>die photo</a:t>
            </a:r>
          </a:p>
          <a:p>
            <a:r>
              <a:rPr lang="en-US" altLang="zh-TW" smtClean="0"/>
              <a:t>wafer</a:t>
            </a:r>
          </a:p>
          <a:p>
            <a:endParaRPr lang="en-US" altLang="zh-TW" smtClean="0"/>
          </a:p>
          <a:p>
            <a:r>
              <a:rPr lang="en-US" altLang="zh-TW" smtClean="0"/>
              <a:t>:</a:t>
            </a:r>
          </a:p>
          <a:p>
            <a:r>
              <a:rPr lang="en-US" altLang="zh-TW" smtClean="0"/>
              <a:t>This can be an hidden slide.  I just want to use this to do my own planning.</a:t>
            </a:r>
          </a:p>
          <a:p>
            <a:r>
              <a:rPr lang="en-US" altLang="zh-TW" smtClean="0"/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 smtClean="0"/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 smtClean="0"/>
          </a:p>
          <a:p>
            <a:r>
              <a:rPr lang="en-US" altLang="zh-TW" smtClean="0"/>
              <a:t>Notes to Patterson: You may want to edit the slides in your section or add extra slides to taylor your needs. </a:t>
            </a:r>
          </a:p>
        </p:txBody>
      </p:sp>
      <p:sp>
        <p:nvSpPr>
          <p:cNvPr id="3993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ln/>
        </p:spPr>
      </p:sp>
    </p:spTree>
    <p:extLst>
      <p:ext uri="{BB962C8B-B14F-4D97-AF65-F5344CB8AC3E}">
        <p14:creationId xmlns:p14="http://schemas.microsoft.com/office/powerpoint/2010/main" val="1924619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330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4380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72250" y="304800"/>
            <a:ext cx="1962150" cy="3048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734050" cy="30480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0171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 descr="pp底圖_2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Line 40"/>
          <p:cNvSpPr>
            <a:spLocks noChangeShapeType="1"/>
          </p:cNvSpPr>
          <p:nvPr/>
        </p:nvSpPr>
        <p:spPr bwMode="auto">
          <a:xfrm>
            <a:off x="304800" y="2819400"/>
            <a:ext cx="84042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TW" altLang="en-US" noProof="0" dirty="0" smtClean="0"/>
              <a:t>按一下以編輯母片標題樣式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zh-TW" altLang="en-US" noProof="0" dirty="0" smtClean="0"/>
              <a:t>按一下以編輯母片副標題樣式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88125" y="6381750"/>
            <a:ext cx="2133600" cy="3127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D543E-1FD6-40C9-B1C2-65F4F63B63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033827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01179-AE57-4086-A1D8-58CBC31A15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50348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5F136-534C-42FA-8704-5665620601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6359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3C1A7-A528-4823-A45E-756AEFC28B3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337652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39479-B1B9-4312-9C3C-AEF6477865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65676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F934A-F78E-48EF-A2FE-7FB02880607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54145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E6922-D294-4E70-9B47-1249516A5E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65475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F6051-FBC0-473B-B4CF-FCE9BB201C6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1495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58212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A378B1-C39D-4715-8F55-28A087C3AE0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77336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D3E59E-EBD8-4134-9D7E-04B1A1D18F1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08470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05588" y="188913"/>
            <a:ext cx="2092325" cy="611981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23850" y="188913"/>
            <a:ext cx="6129338" cy="611981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299D4-2F8C-457A-B7AD-9F46863C4C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551827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37BA10-BA46-4406-B4D0-70446417571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9930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5CBC1-A2BA-4174-902D-AEAFC3C6A6E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81441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1057F4-910B-44E2-847F-9A7A74A6284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40427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5BBA79-0021-41A9-AC6F-213E4A2FE29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934111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307931-57E8-42B2-B29F-989B8BC2F3C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071361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0576D6-36C2-40B5-921E-790E8A05513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949174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64396-A045-4DA8-BB3B-42A5752C760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48755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7531213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E22F1D-A74A-4ED2-AE5E-FA4BAE823F9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04479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DBADB3-6F60-4AD7-9D2D-6C8A4F107C7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658245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BF353-5B84-464D-88AD-307222F47CB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791590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72250" y="304800"/>
            <a:ext cx="1962150" cy="3048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734050" cy="30480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320183-6C0F-4C37-900F-9582D9F9AFF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30428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100" y="304800"/>
            <a:ext cx="752475" cy="3683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86300" y="1143000"/>
            <a:ext cx="3848100" cy="10287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86300" y="2324100"/>
            <a:ext cx="3848100" cy="10287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4EBE3D-2A79-4CC1-94E0-49F36CAFF2E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364609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100" y="304800"/>
            <a:ext cx="752475" cy="3683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46DEEC-6488-43F7-B369-846D7DB19AC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741819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993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8956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6344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949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847536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517459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0100" y="304800"/>
            <a:ext cx="7524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Title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848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This is our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  <a:p>
            <a:pPr lvl="0"/>
            <a:r>
              <a:rPr lang="en-US" altLang="zh-TW" smtClean="0"/>
              <a:t>This is our next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</p:txBody>
      </p:sp>
      <p:sp>
        <p:nvSpPr>
          <p:cNvPr id="3076" name="Line 4"/>
          <p:cNvSpPr>
            <a:spLocks noChangeShapeType="1"/>
          </p:cNvSpPr>
          <p:nvPr/>
        </p:nvSpPr>
        <p:spPr bwMode="auto">
          <a:xfrm>
            <a:off x="609600" y="685800"/>
            <a:ext cx="8001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7" name="Text Box 5"/>
          <p:cNvSpPr txBox="1">
            <a:spLocks noChangeArrowheads="1"/>
          </p:cNvSpPr>
          <p:nvPr userDrawn="1"/>
        </p:nvSpPr>
        <p:spPr bwMode="auto">
          <a:xfrm>
            <a:off x="6537325" y="6437313"/>
            <a:ext cx="2225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itchFamily="34" charset="0"/>
              </a:defRPr>
            </a:lvl9pPr>
          </a:lstStyle>
          <a:p>
            <a:pPr>
              <a:defRPr/>
            </a:pPr>
            <a:endParaRPr lang="zh-TW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4" r:id="rId1"/>
    <p:sldLayoutId id="2147484195" r:id="rId2"/>
    <p:sldLayoutId id="2147484196" r:id="rId3"/>
    <p:sldLayoutId id="2147484197" r:id="rId4"/>
    <p:sldLayoutId id="2147484198" r:id="rId5"/>
    <p:sldLayoutId id="2147484199" r:id="rId6"/>
    <p:sldLayoutId id="2147484200" r:id="rId7"/>
    <p:sldLayoutId id="2147484201" r:id="rId8"/>
    <p:sldLayoutId id="2147484202" r:id="rId9"/>
    <p:sldLayoutId id="2147484203" r:id="rId10"/>
    <p:sldLayoutId id="2147484204" r:id="rId11"/>
  </p:sldLayoutIdLst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l" rtl="0" fontAlgn="base">
        <a:lnSpc>
          <a:spcPct val="87000"/>
        </a:lnSpc>
        <a:spcBef>
          <a:spcPct val="0"/>
        </a:spcBef>
        <a:spcAft>
          <a:spcPct val="0"/>
        </a:spcAft>
        <a:defRPr kumimoji="1" sz="2400" b="1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203200" indent="-203200" algn="l" rtl="0" eaLnBrk="0" fontAlgn="base" hangingPunct="0">
        <a:lnSpc>
          <a:spcPct val="75000"/>
        </a:lnSpc>
        <a:spcBef>
          <a:spcPct val="65000"/>
        </a:spcBef>
        <a:spcAft>
          <a:spcPct val="0"/>
        </a:spcAft>
        <a:buSzPct val="100000"/>
        <a:buChar char="°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905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•"/>
        <a:defRPr kumimoji="1" b="1">
          <a:solidFill>
            <a:schemeClr val="tx1"/>
          </a:solidFill>
          <a:latin typeface="+mn-lt"/>
          <a:ea typeface="+mn-ea"/>
        </a:defRPr>
      </a:lvl2pPr>
      <a:lvl3pPr marL="1257300" indent="-3429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-"/>
        <a:defRPr kumimoji="1" b="1">
          <a:solidFill>
            <a:schemeClr val="tx1"/>
          </a:solidFill>
          <a:latin typeface="+mn-lt"/>
          <a:ea typeface="+mn-ea"/>
        </a:defRPr>
      </a:lvl3pPr>
      <a:lvl4pPr marL="1714500" indent="-3429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Times New Roman" pitchFamily="18" charset="0"/>
          <a:ea typeface="+mn-ea"/>
        </a:defRPr>
      </a:lvl4pPr>
      <a:lvl5pPr marL="2171700" indent="-3429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5pPr>
      <a:lvl6pPr marL="26289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6pPr>
      <a:lvl7pPr marL="30861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7pPr>
      <a:lvl8pPr marL="35433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8pPr>
      <a:lvl9pPr marL="4000500" indent="-3429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Times New Roman" pitchFamily="18" charset="0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1" descr="pp底圖_2"/>
          <p:cNvPicPr>
            <a:picLocks noChangeAspect="1" noChangeArrowheads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7956550" y="115888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75438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524625"/>
            <a:ext cx="213360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/>
            </a:lvl1pPr>
          </a:lstStyle>
          <a:p>
            <a:pPr>
              <a:defRPr/>
            </a:pPr>
            <a:fld id="{F0491D5E-65E3-44CF-BE75-B8677CFE85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055" name="圖片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597650"/>
            <a:ext cx="2838450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087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5" r:id="rId1"/>
    <p:sldLayoutId id="2147484276" r:id="rId2"/>
    <p:sldLayoutId id="2147484277" r:id="rId3"/>
    <p:sldLayoutId id="2147484278" r:id="rId4"/>
    <p:sldLayoutId id="2147484279" r:id="rId5"/>
    <p:sldLayoutId id="2147484280" r:id="rId6"/>
    <p:sldLayoutId id="2147484281" r:id="rId7"/>
    <p:sldLayoutId id="2147484282" r:id="rId8"/>
    <p:sldLayoutId id="2147484283" r:id="rId9"/>
    <p:sldLayoutId id="2147484284" r:id="rId10"/>
    <p:sldLayoutId id="2147484285" r:id="rId11"/>
  </p:sldLayoutIdLst>
  <p:timing>
    <p:tnLst>
      <p:par>
        <p:cTn id="1" dur="indefinite" restart="never" nodeType="tmRoot"/>
      </p:par>
    </p:tnLst>
  </p:timing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+mj-lt"/>
          <a:ea typeface="+mj-ea"/>
          <a:cs typeface="華康新特圓體" pitchFamily="49" charset="-12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5pPr>
      <a:lvl6pPr marL="4572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6pPr>
      <a:lvl7pPr marL="9144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7pPr>
      <a:lvl8pPr marL="13716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8pPr>
      <a:lvl9pPr marL="18288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1pPr>
      <a:lvl2pPr marL="692150" indent="-347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2600">
          <a:solidFill>
            <a:schemeClr val="tx1"/>
          </a:solidFill>
          <a:latin typeface="+mn-lt"/>
          <a:ea typeface="+mn-ea"/>
          <a:cs typeface="華康中圓體(P)" pitchFamily="34" charset="-120"/>
        </a:defRPr>
      </a:lvl2pPr>
      <a:lvl3pPr marL="987425" indent="-293688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kumimoji="1" sz="2300">
          <a:solidFill>
            <a:schemeClr val="tx1"/>
          </a:solidFill>
          <a:latin typeface="+mn-lt"/>
          <a:ea typeface="+mn-ea"/>
          <a:cs typeface="華康中圓體(P)" pitchFamily="34" charset="-120"/>
        </a:defRPr>
      </a:lvl3pPr>
      <a:lvl4pPr marL="1281113" indent="-292100" algn="just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4pPr>
      <a:lvl5pPr marL="1598613" indent="-315913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5pPr>
      <a:lvl6pPr marL="20558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5130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4274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0100" y="304800"/>
            <a:ext cx="7524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Title</a:t>
            </a:r>
          </a:p>
        </p:txBody>
      </p:sp>
      <p:sp>
        <p:nvSpPr>
          <p:cNvPr id="102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848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This is our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  <a:p>
            <a:pPr lvl="0"/>
            <a:r>
              <a:rPr lang="en-US" altLang="zh-TW" smtClean="0"/>
              <a:t>This is our next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</p:txBody>
      </p:sp>
      <p:sp>
        <p:nvSpPr>
          <p:cNvPr id="1028" name="Line 6"/>
          <p:cNvSpPr>
            <a:spLocks noChangeShapeType="1"/>
          </p:cNvSpPr>
          <p:nvPr/>
        </p:nvSpPr>
        <p:spPr bwMode="auto">
          <a:xfrm>
            <a:off x="609600" y="685800"/>
            <a:ext cx="8001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9" name="Text Box 7"/>
          <p:cNvSpPr txBox="1">
            <a:spLocks noChangeArrowheads="1"/>
          </p:cNvSpPr>
          <p:nvPr userDrawn="1"/>
        </p:nvSpPr>
        <p:spPr bwMode="auto">
          <a:xfrm>
            <a:off x="6537325" y="6437313"/>
            <a:ext cx="2225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zh-TW" altLang="en-US" smtClean="0">
              <a:ea typeface="新細明體" pitchFamily="18" charset="-120"/>
            </a:endParaRPr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solidFill>
                  <a:srgbClr val="0000FF"/>
                </a:solidFill>
                <a:ea typeface="新細明體" panose="02020500000000000000" pitchFamily="18" charset="-120"/>
              </a:defRPr>
            </a:lvl1pPr>
          </a:lstStyle>
          <a:p>
            <a:pPr>
              <a:defRPr/>
            </a:pPr>
            <a:fld id="{9EDF1E5D-981F-4B8E-98D5-6EEEC0A7B85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15072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7" r:id="rId1"/>
    <p:sldLayoutId id="2147484288" r:id="rId2"/>
    <p:sldLayoutId id="2147484289" r:id="rId3"/>
    <p:sldLayoutId id="2147484290" r:id="rId4"/>
    <p:sldLayoutId id="2147484291" r:id="rId5"/>
    <p:sldLayoutId id="2147484292" r:id="rId6"/>
    <p:sldLayoutId id="2147484293" r:id="rId7"/>
    <p:sldLayoutId id="2147484294" r:id="rId8"/>
    <p:sldLayoutId id="2147484295" r:id="rId9"/>
    <p:sldLayoutId id="2147484296" r:id="rId10"/>
    <p:sldLayoutId id="2147484297" r:id="rId11"/>
    <p:sldLayoutId id="2147484298" r:id="rId12"/>
    <p:sldLayoutId id="2147484299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203200" indent="-203200" algn="l" rtl="0" eaLnBrk="0" fontAlgn="base" hangingPunct="0">
        <a:lnSpc>
          <a:spcPct val="75000"/>
        </a:lnSpc>
        <a:spcBef>
          <a:spcPct val="65000"/>
        </a:spcBef>
        <a:spcAft>
          <a:spcPct val="0"/>
        </a:spcAft>
        <a:buSzPct val="100000"/>
        <a:buChar char="°"/>
        <a:defRPr sz="2400" b="1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905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•"/>
        <a:defRPr b="1">
          <a:solidFill>
            <a:schemeClr val="tx1"/>
          </a:solidFill>
          <a:latin typeface="+mn-lt"/>
        </a:defRPr>
      </a:lvl2pPr>
      <a:lvl3pPr marL="1257300" indent="-3429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-"/>
        <a:defRPr b="1">
          <a:solidFill>
            <a:schemeClr val="tx1"/>
          </a:solidFill>
          <a:latin typeface="+mn-lt"/>
        </a:defRPr>
      </a:lvl3pPr>
      <a:lvl4pPr marL="1714500" indent="-3429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171700" indent="-3429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628900" indent="-3429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3086100" indent="-3429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543300" indent="-3429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4000500" indent="-3429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467544" y="1340768"/>
            <a:ext cx="8237226" cy="936104"/>
            <a:chOff x="511238" y="332656"/>
            <a:chExt cx="8237226" cy="936104"/>
          </a:xfrm>
          <a:noFill/>
        </p:grpSpPr>
        <p:sp>
          <p:nvSpPr>
            <p:cNvPr id="4" name="矩形 3"/>
            <p:cNvSpPr/>
            <p:nvPr/>
          </p:nvSpPr>
          <p:spPr bwMode="auto">
            <a:xfrm>
              <a:off x="511238" y="332656"/>
              <a:ext cx="8237226" cy="93610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accent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2908738" y="437763"/>
              <a:ext cx="3586238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48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 Design</a:t>
              </a:r>
              <a:endParaRPr lang="zh-TW" altLang="en-US" sz="4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477579" y="3212976"/>
            <a:ext cx="8237226" cy="1644570"/>
            <a:chOff x="511238" y="4827597"/>
            <a:chExt cx="8237226" cy="1644570"/>
          </a:xfrm>
        </p:grpSpPr>
        <p:sp>
          <p:nvSpPr>
            <p:cNvPr id="10" name="矩形 9"/>
            <p:cNvSpPr/>
            <p:nvPr/>
          </p:nvSpPr>
          <p:spPr bwMode="auto">
            <a:xfrm>
              <a:off x="511238" y="4827597"/>
              <a:ext cx="8237226" cy="133770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accent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1947833" y="4902507"/>
              <a:ext cx="5487977" cy="156966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Chapter </a:t>
              </a:r>
              <a:r>
                <a:rPr lang="en-US" altLang="zh-TW" sz="3200" b="1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en-US" altLang="zh-TW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TW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Synchronous Sequential Logic</a:t>
              </a:r>
            </a:p>
            <a:p>
              <a:pPr algn="ctr"/>
              <a:r>
                <a:rPr lang="en-US" altLang="zh-TW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(Storage Elements)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418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962623" cy="426142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SR Latch :with </a:t>
            </a:r>
            <a:r>
              <a:rPr lang="en-US" altLang="zh-TW" sz="2800" dirty="0" smtClean="0"/>
              <a:t>NANDs</a:t>
            </a:r>
          </a:p>
        </p:txBody>
      </p:sp>
      <p:sp>
        <p:nvSpPr>
          <p:cNvPr id="5" name="Rectangle 32"/>
          <p:cNvSpPr>
            <a:spLocks noChangeArrowheads="1"/>
          </p:cNvSpPr>
          <p:nvPr/>
        </p:nvSpPr>
        <p:spPr bwMode="auto">
          <a:xfrm>
            <a:off x="6394433" y="1050599"/>
            <a:ext cx="1276350" cy="935038"/>
          </a:xfrm>
          <a:prstGeom prst="rect">
            <a:avLst/>
          </a:prstGeom>
          <a:solidFill>
            <a:srgbClr val="F3E39D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hlink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dirty="0" smtClean="0">
                <a:solidFill>
                  <a:schemeClr val="tx1"/>
                </a:solidFill>
                <a:ea typeface="新細明體" panose="02020500000000000000" pitchFamily="18" charset="-120"/>
              </a:rPr>
              <a:t>S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= set</a:t>
            </a:r>
          </a:p>
          <a:p>
            <a:r>
              <a:rPr lang="en-US" altLang="zh-TW" dirty="0" smtClean="0">
                <a:solidFill>
                  <a:schemeClr val="tx1"/>
                </a:solidFill>
                <a:ea typeface="新細明體" panose="02020500000000000000" pitchFamily="18" charset="-120"/>
              </a:rPr>
              <a:t>R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= reset</a:t>
            </a:r>
          </a:p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Q = output</a:t>
            </a:r>
          </a:p>
        </p:txBody>
      </p: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5868144" y="2422388"/>
            <a:ext cx="2598738" cy="2103438"/>
            <a:chOff x="3698" y="1490"/>
            <a:chExt cx="1637" cy="1325"/>
          </a:xfrm>
        </p:grpSpPr>
        <p:sp>
          <p:nvSpPr>
            <p:cNvPr id="7" name="Rectangle 35"/>
            <p:cNvSpPr>
              <a:spLocks noChangeArrowheads="1"/>
            </p:cNvSpPr>
            <p:nvPr/>
          </p:nvSpPr>
          <p:spPr bwMode="auto">
            <a:xfrm>
              <a:off x="3840" y="1632"/>
              <a:ext cx="1495" cy="1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zh-TW" sz="2000" dirty="0" smtClean="0">
                  <a:solidFill>
                    <a:schemeClr val="tx1"/>
                  </a:solidFill>
                  <a:ea typeface="新細明體" panose="02020500000000000000" pitchFamily="18" charset="-120"/>
                </a:rPr>
                <a:t>S   R     </a:t>
              </a:r>
              <a:r>
                <a:rPr lang="en-US" altLang="zh-TW" sz="2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Q	</a:t>
              </a:r>
              <a:r>
                <a:rPr lang="en-US" altLang="zh-TW" sz="2000" dirty="0" err="1">
                  <a:solidFill>
                    <a:schemeClr val="tx1"/>
                  </a:solidFill>
                  <a:ea typeface="新細明體" panose="02020500000000000000" pitchFamily="18" charset="-120"/>
                </a:rPr>
                <a:t>Qb</a:t>
              </a:r>
              <a:endParaRPr lang="en-US" altLang="zh-TW" sz="20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>
                <a:spcBef>
                  <a:spcPct val="20000"/>
                </a:spcBef>
              </a:pPr>
              <a:r>
                <a:rPr lang="en-US" altLang="zh-TW" sz="2000" dirty="0" smtClean="0">
                  <a:solidFill>
                    <a:schemeClr val="tx1"/>
                  </a:solidFill>
                  <a:ea typeface="新細明體" panose="02020500000000000000" pitchFamily="18" charset="-120"/>
                </a:rPr>
                <a:t>0     1     </a:t>
              </a:r>
              <a:endParaRPr lang="en-US" altLang="zh-TW" sz="20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>
                <a:spcBef>
                  <a:spcPct val="20000"/>
                </a:spcBef>
              </a:pPr>
              <a:r>
                <a:rPr lang="en-US" altLang="zh-TW" sz="2000" dirty="0" smtClean="0">
                  <a:solidFill>
                    <a:schemeClr val="tx1"/>
                  </a:solidFill>
                  <a:ea typeface="新細明體" panose="02020500000000000000" pitchFamily="18" charset="-120"/>
                </a:rPr>
                <a:t>1     0</a:t>
              </a:r>
              <a:endParaRPr lang="en-US" altLang="zh-TW" sz="20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>
                <a:spcBef>
                  <a:spcPct val="20000"/>
                </a:spcBef>
              </a:pPr>
              <a:r>
                <a:rPr lang="en-US" altLang="zh-TW" sz="2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0     0</a:t>
              </a:r>
            </a:p>
            <a:p>
              <a:pPr>
                <a:spcBef>
                  <a:spcPct val="20000"/>
                </a:spcBef>
              </a:pPr>
              <a:r>
                <a:rPr lang="en-US" altLang="zh-TW" sz="2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1     1</a:t>
              </a:r>
            </a:p>
          </p:txBody>
        </p:sp>
        <p:sp>
          <p:nvSpPr>
            <p:cNvPr id="8" name="Line 36"/>
            <p:cNvSpPr>
              <a:spLocks noChangeShapeType="1"/>
            </p:cNvSpPr>
            <p:nvPr/>
          </p:nvSpPr>
          <p:spPr bwMode="auto">
            <a:xfrm flipH="1">
              <a:off x="4371" y="1495"/>
              <a:ext cx="1" cy="12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Line 37"/>
            <p:cNvSpPr>
              <a:spLocks noChangeShapeType="1"/>
            </p:cNvSpPr>
            <p:nvPr/>
          </p:nvSpPr>
          <p:spPr bwMode="auto">
            <a:xfrm>
              <a:off x="4944" y="1490"/>
              <a:ext cx="0" cy="12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Line 38"/>
            <p:cNvSpPr>
              <a:spLocks noChangeShapeType="1"/>
            </p:cNvSpPr>
            <p:nvPr/>
          </p:nvSpPr>
          <p:spPr bwMode="auto">
            <a:xfrm>
              <a:off x="3698" y="1872"/>
              <a:ext cx="163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1" name="Text Box 60"/>
          <p:cNvSpPr txBox="1">
            <a:spLocks noChangeArrowheads="1"/>
          </p:cNvSpPr>
          <p:nvPr/>
        </p:nvSpPr>
        <p:spPr bwMode="auto">
          <a:xfrm>
            <a:off x="7084168" y="3012937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zh-TW" altLang="en-US" sz="2000">
                <a:solidFill>
                  <a:srgbClr val="000099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12" name="Text Box 61"/>
          <p:cNvSpPr txBox="1">
            <a:spLocks noChangeArrowheads="1"/>
          </p:cNvSpPr>
          <p:nvPr/>
        </p:nvSpPr>
        <p:spPr bwMode="auto">
          <a:xfrm>
            <a:off x="7998568" y="3028812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zh-TW" altLang="en-US" sz="2000">
                <a:solidFill>
                  <a:srgbClr val="000099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13" name="Text Box 62"/>
          <p:cNvSpPr txBox="1">
            <a:spLocks noChangeArrowheads="1"/>
          </p:cNvSpPr>
          <p:nvPr/>
        </p:nvSpPr>
        <p:spPr bwMode="auto">
          <a:xfrm>
            <a:off x="7084168" y="3393937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zh-TW" altLang="en-US" sz="2000">
                <a:solidFill>
                  <a:srgbClr val="A50021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14" name="Text Box 63"/>
          <p:cNvSpPr txBox="1">
            <a:spLocks noChangeArrowheads="1"/>
          </p:cNvSpPr>
          <p:nvPr/>
        </p:nvSpPr>
        <p:spPr bwMode="auto">
          <a:xfrm>
            <a:off x="7998568" y="3409812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zh-TW" altLang="en-US" sz="2000">
                <a:solidFill>
                  <a:srgbClr val="A5002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15" name="Text Box 64"/>
          <p:cNvSpPr txBox="1">
            <a:spLocks noChangeArrowheads="1"/>
          </p:cNvSpPr>
          <p:nvPr/>
        </p:nvSpPr>
        <p:spPr bwMode="auto">
          <a:xfrm>
            <a:off x="7084168" y="4105782"/>
            <a:ext cx="665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en-US" altLang="zh-TW" sz="2000" dirty="0">
                <a:solidFill>
                  <a:srgbClr val="800080"/>
                </a:solidFill>
                <a:ea typeface="新細明體" panose="02020500000000000000" pitchFamily="18" charset="-120"/>
              </a:rPr>
              <a:t>hold</a:t>
            </a:r>
          </a:p>
        </p:txBody>
      </p:sp>
      <p:sp>
        <p:nvSpPr>
          <p:cNvPr id="16" name="Text Box 65"/>
          <p:cNvSpPr txBox="1">
            <a:spLocks noChangeArrowheads="1"/>
          </p:cNvSpPr>
          <p:nvPr/>
        </p:nvSpPr>
        <p:spPr bwMode="auto">
          <a:xfrm>
            <a:off x="7998568" y="4121657"/>
            <a:ext cx="665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en-US" altLang="zh-TW" sz="2000">
                <a:solidFill>
                  <a:srgbClr val="800080"/>
                </a:solidFill>
                <a:ea typeface="新細明體" panose="02020500000000000000" pitchFamily="18" charset="-120"/>
              </a:rPr>
              <a:t>hold</a:t>
            </a:r>
          </a:p>
        </p:txBody>
      </p:sp>
      <p:sp>
        <p:nvSpPr>
          <p:cNvPr id="17" name="Text Box 66"/>
          <p:cNvSpPr txBox="1">
            <a:spLocks noChangeArrowheads="1"/>
          </p:cNvSpPr>
          <p:nvPr/>
        </p:nvSpPr>
        <p:spPr bwMode="auto">
          <a:xfrm>
            <a:off x="7084168" y="3745742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en-US" altLang="zh-TW" sz="2000" dirty="0" smtClean="0">
                <a:solidFill>
                  <a:srgbClr val="006600"/>
                </a:solidFill>
                <a:ea typeface="新細明體" panose="02020500000000000000" pitchFamily="18" charset="-120"/>
              </a:rPr>
              <a:t>1</a:t>
            </a:r>
            <a:endParaRPr lang="zh-TW" altLang="en-US" sz="2000" dirty="0">
              <a:solidFill>
                <a:srgbClr val="006600"/>
              </a:solidFill>
              <a:ea typeface="新細明體" panose="02020500000000000000" pitchFamily="18" charset="-120"/>
            </a:endParaRPr>
          </a:p>
        </p:txBody>
      </p:sp>
      <p:sp>
        <p:nvSpPr>
          <p:cNvPr id="18" name="Text Box 67"/>
          <p:cNvSpPr txBox="1">
            <a:spLocks noChangeArrowheads="1"/>
          </p:cNvSpPr>
          <p:nvPr/>
        </p:nvSpPr>
        <p:spPr bwMode="auto">
          <a:xfrm>
            <a:off x="7998568" y="3761617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en-US" altLang="zh-TW" sz="2000" dirty="0" smtClean="0">
                <a:solidFill>
                  <a:srgbClr val="006600"/>
                </a:solidFill>
                <a:ea typeface="新細明體" panose="02020500000000000000" pitchFamily="18" charset="-120"/>
              </a:rPr>
              <a:t>1</a:t>
            </a:r>
            <a:endParaRPr lang="zh-TW" altLang="en-US" sz="2000" dirty="0">
              <a:solidFill>
                <a:srgbClr val="006600"/>
              </a:solidFill>
              <a:ea typeface="新細明體" panose="02020500000000000000" pitchFamily="18" charset="-120"/>
            </a:endParaRPr>
          </a:p>
        </p:txBody>
      </p:sp>
      <p:sp>
        <p:nvSpPr>
          <p:cNvPr id="1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61" y="2757752"/>
            <a:ext cx="3467100" cy="1743075"/>
          </a:xfrm>
          <a:prstGeom prst="rect">
            <a:avLst/>
          </a:prstGeom>
        </p:spPr>
      </p:pic>
      <p:sp>
        <p:nvSpPr>
          <p:cNvPr id="21" name="Rectangle 39"/>
          <p:cNvSpPr>
            <a:spLocks noChangeArrowheads="1"/>
          </p:cNvSpPr>
          <p:nvPr/>
        </p:nvSpPr>
        <p:spPr bwMode="auto">
          <a:xfrm>
            <a:off x="859904" y="1029816"/>
            <a:ext cx="3213100" cy="660400"/>
          </a:xfrm>
          <a:prstGeom prst="rect">
            <a:avLst/>
          </a:prstGeom>
          <a:solidFill>
            <a:srgbClr val="F3E39D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hlink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dirty="0" smtClean="0">
                <a:solidFill>
                  <a:srgbClr val="A50021"/>
                </a:solidFill>
                <a:ea typeface="新細明體" panose="02020500000000000000" pitchFamily="18" charset="-120"/>
              </a:rPr>
              <a:t>NAND gate:</a:t>
            </a:r>
            <a:endParaRPr lang="en-US" altLang="zh-TW" dirty="0">
              <a:solidFill>
                <a:srgbClr val="A50021"/>
              </a:solidFill>
              <a:ea typeface="新細明體" panose="02020500000000000000" pitchFamily="18" charset="-120"/>
            </a:endParaRPr>
          </a:p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ea typeface="新細明體" panose="02020500000000000000" pitchFamily="18" charset="-120"/>
              </a:rPr>
              <a:t>‘1’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if either of its inputs are </a:t>
            </a:r>
            <a:r>
              <a:rPr lang="en-US" altLang="zh-TW" dirty="0" smtClean="0">
                <a:solidFill>
                  <a:schemeClr val="tx1"/>
                </a:solidFill>
                <a:ea typeface="新細明體" panose="02020500000000000000" pitchFamily="18" charset="-120"/>
              </a:rPr>
              <a:t>‘0’</a:t>
            </a:r>
            <a:endParaRPr lang="en-US" altLang="zh-TW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6557719" y="465041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Function table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cxnSp>
        <p:nvCxnSpPr>
          <p:cNvPr id="23" name="直線接點 22"/>
          <p:cNvCxnSpPr/>
          <p:nvPr/>
        </p:nvCxnSpPr>
        <p:spPr bwMode="auto">
          <a:xfrm>
            <a:off x="5978860" y="3933056"/>
            <a:ext cx="252028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文字方塊 23"/>
          <p:cNvSpPr txBox="1"/>
          <p:nvPr/>
        </p:nvSpPr>
        <p:spPr>
          <a:xfrm>
            <a:off x="4908454" y="3745742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/>
              <a:t>forbidden</a:t>
            </a:r>
            <a:endParaRPr lang="zh-TW" altLang="en-US" sz="1600" dirty="0"/>
          </a:p>
        </p:txBody>
      </p:sp>
      <p:sp>
        <p:nvSpPr>
          <p:cNvPr id="25" name="矩形 24"/>
          <p:cNvSpPr/>
          <p:nvPr/>
        </p:nvSpPr>
        <p:spPr bwMode="auto">
          <a:xfrm>
            <a:off x="2014810" y="2590224"/>
            <a:ext cx="1656184" cy="1928308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40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圖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058" y="3963866"/>
            <a:ext cx="3467100" cy="1743075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058" y="1424736"/>
            <a:ext cx="3467100" cy="1743075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83" y="3934087"/>
            <a:ext cx="3467100" cy="174307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48" y="1409989"/>
            <a:ext cx="3467100" cy="1743075"/>
          </a:xfrm>
          <a:prstGeom prst="rect">
            <a:avLst/>
          </a:prstGeom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962623" cy="426142"/>
          </a:xfrm>
        </p:spPr>
        <p:txBody>
          <a:bodyPr/>
          <a:lstStyle/>
          <a:p>
            <a:pPr eaLnBrk="1" hangingPunct="1"/>
            <a:r>
              <a:rPr lang="en-US" altLang="zh-TW" sz="2800" dirty="0" smtClean="0"/>
              <a:t>SR Latch :with NANDs</a:t>
            </a:r>
          </a:p>
        </p:txBody>
      </p:sp>
      <p:sp>
        <p:nvSpPr>
          <p:cNvPr id="93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601733" y="12641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0</a:t>
            </a:r>
            <a:endParaRPr lang="zh-TW" altLang="en-US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1601733" y="25649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1</a:t>
            </a:r>
            <a:endParaRPr lang="zh-TW" altLang="en-US" b="1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5868144" y="12687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1</a:t>
            </a:r>
            <a:endParaRPr lang="zh-TW" altLang="en-US" b="1" dirty="0"/>
          </a:p>
        </p:txBody>
      </p:sp>
      <p:sp>
        <p:nvSpPr>
          <p:cNvPr id="98" name="文字方塊 97"/>
          <p:cNvSpPr txBox="1"/>
          <p:nvPr/>
        </p:nvSpPr>
        <p:spPr>
          <a:xfrm>
            <a:off x="5868144" y="2569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0</a:t>
            </a:r>
            <a:endParaRPr lang="zh-TW" altLang="en-US" b="1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1594798" y="37890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0</a:t>
            </a:r>
            <a:endParaRPr lang="zh-TW" altLang="en-US" b="1" dirty="0"/>
          </a:p>
        </p:txBody>
      </p:sp>
      <p:sp>
        <p:nvSpPr>
          <p:cNvPr id="100" name="文字方塊 99"/>
          <p:cNvSpPr txBox="1"/>
          <p:nvPr/>
        </p:nvSpPr>
        <p:spPr>
          <a:xfrm>
            <a:off x="1594798" y="5089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0</a:t>
            </a:r>
            <a:endParaRPr lang="zh-TW" altLang="en-US" b="1" dirty="0"/>
          </a:p>
        </p:txBody>
      </p:sp>
      <p:sp>
        <p:nvSpPr>
          <p:cNvPr id="101" name="文字方塊 100"/>
          <p:cNvSpPr txBox="1"/>
          <p:nvPr/>
        </p:nvSpPr>
        <p:spPr>
          <a:xfrm>
            <a:off x="5868144" y="37890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1</a:t>
            </a:r>
            <a:endParaRPr lang="zh-TW" altLang="en-US" b="1" dirty="0"/>
          </a:p>
        </p:txBody>
      </p:sp>
      <p:sp>
        <p:nvSpPr>
          <p:cNvPr id="102" name="文字方塊 101"/>
          <p:cNvSpPr txBox="1"/>
          <p:nvPr/>
        </p:nvSpPr>
        <p:spPr>
          <a:xfrm>
            <a:off x="5868144" y="5089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1</a:t>
            </a:r>
            <a:endParaRPr lang="zh-TW" altLang="en-US" b="1" dirty="0"/>
          </a:p>
        </p:txBody>
      </p:sp>
      <p:sp>
        <p:nvSpPr>
          <p:cNvPr id="103" name="文字方塊 102"/>
          <p:cNvSpPr txBox="1"/>
          <p:nvPr/>
        </p:nvSpPr>
        <p:spPr>
          <a:xfrm>
            <a:off x="3467006" y="392376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1</a:t>
            </a:r>
            <a:endParaRPr lang="zh-TW" altLang="en-US" b="1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3467006" y="49457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1</a:t>
            </a:r>
            <a:endParaRPr lang="zh-TW" altLang="en-US" b="1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7787486" y="1389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0</a:t>
            </a:r>
            <a:endParaRPr lang="zh-TW" altLang="en-US" b="1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7787486" y="24115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1</a:t>
            </a:r>
            <a:endParaRPr lang="zh-TW" altLang="en-US" b="1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3467006" y="1389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1</a:t>
            </a:r>
            <a:endParaRPr lang="zh-TW" altLang="en-US" b="1" dirty="0"/>
          </a:p>
        </p:txBody>
      </p:sp>
      <p:sp>
        <p:nvSpPr>
          <p:cNvPr id="108" name="文字方塊 107"/>
          <p:cNvSpPr txBox="1"/>
          <p:nvPr/>
        </p:nvSpPr>
        <p:spPr>
          <a:xfrm>
            <a:off x="3467006" y="24115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0</a:t>
            </a:r>
            <a:endParaRPr lang="zh-TW" altLang="en-US" b="1" dirty="0"/>
          </a:p>
        </p:txBody>
      </p:sp>
      <p:sp>
        <p:nvSpPr>
          <p:cNvPr id="30" name="矩形 29"/>
          <p:cNvSpPr/>
          <p:nvPr/>
        </p:nvSpPr>
        <p:spPr>
          <a:xfrm>
            <a:off x="611560" y="3755680"/>
            <a:ext cx="3672559" cy="1921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1" name="直線接點 30"/>
          <p:cNvCxnSpPr/>
          <p:nvPr/>
        </p:nvCxnSpPr>
        <p:spPr>
          <a:xfrm>
            <a:off x="671377" y="3755680"/>
            <a:ext cx="3612742" cy="19214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flipH="1">
            <a:off x="627567" y="3785459"/>
            <a:ext cx="3656552" cy="18917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76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962623" cy="426142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SR Latch :with </a:t>
            </a:r>
            <a:r>
              <a:rPr lang="en-US" altLang="zh-TW" sz="2800" dirty="0" smtClean="0"/>
              <a:t>NANDs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8073" y="837728"/>
            <a:ext cx="7761287" cy="1288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lang="en-US" altLang="zh-TW" sz="2400" kern="0" dirty="0" smtClean="0">
                <a:solidFill>
                  <a:srgbClr val="000000"/>
                </a:solidFill>
                <a:latin typeface="Arial"/>
                <a:ea typeface="標楷體"/>
              </a:rPr>
              <a:t>Sometimes it is called </a:t>
            </a:r>
            <a:r>
              <a:rPr lang="en-US" altLang="zh-TW" sz="2400" kern="0" dirty="0" smtClean="0">
                <a:solidFill>
                  <a:schemeClr val="accent1"/>
                </a:solidFill>
                <a:latin typeface="Arial"/>
                <a:ea typeface="標楷體"/>
              </a:rPr>
              <a:t>S’R’</a:t>
            </a:r>
            <a:r>
              <a:rPr lang="en-US" altLang="zh-TW" sz="2400" kern="0" dirty="0" smtClean="0">
                <a:solidFill>
                  <a:srgbClr val="FF0000"/>
                </a:solidFill>
                <a:latin typeface="Arial"/>
                <a:ea typeface="標楷體"/>
              </a:rPr>
              <a:t> </a:t>
            </a:r>
            <a:r>
              <a:rPr lang="en-US" altLang="zh-TW" sz="2400" kern="0" dirty="0" smtClean="0">
                <a:solidFill>
                  <a:srgbClr val="000000"/>
                </a:solidFill>
                <a:latin typeface="Arial"/>
                <a:ea typeface="標楷體"/>
              </a:rPr>
              <a:t>Latch.</a:t>
            </a:r>
          </a:p>
          <a:p>
            <a:pPr lvl="0" eaLnBrk="1" hangingPunct="1">
              <a:spcBef>
                <a:spcPct val="0"/>
              </a:spcBef>
              <a:buClr>
                <a:srgbClr val="3333CC"/>
              </a:buClr>
              <a:defRPr/>
            </a:pPr>
            <a:r>
              <a:rPr lang="en-US" altLang="zh-TW" sz="2400" kern="0" dirty="0">
                <a:solidFill>
                  <a:srgbClr val="000000"/>
                </a:solidFill>
                <a:ea typeface="標楷體"/>
              </a:rPr>
              <a:t>The </a:t>
            </a:r>
            <a:r>
              <a:rPr lang="en-US" altLang="zh-TW" sz="2400" kern="0" dirty="0" smtClean="0">
                <a:solidFill>
                  <a:srgbClr val="000000"/>
                </a:solidFill>
                <a:ea typeface="標楷體"/>
              </a:rPr>
              <a:t>primes designate </a:t>
            </a:r>
            <a:r>
              <a:rPr lang="en-US" altLang="zh-TW" sz="2400" kern="0" dirty="0">
                <a:solidFill>
                  <a:srgbClr val="000000"/>
                </a:solidFill>
                <a:ea typeface="標楷體"/>
              </a:rPr>
              <a:t>the fact that the </a:t>
            </a:r>
            <a:r>
              <a:rPr lang="en-US" altLang="zh-TW" sz="2400" kern="0" dirty="0" smtClean="0">
                <a:solidFill>
                  <a:srgbClr val="000000"/>
                </a:solidFill>
                <a:ea typeface="標楷體"/>
              </a:rPr>
              <a:t>inputs must </a:t>
            </a:r>
            <a:r>
              <a:rPr lang="en-US" altLang="zh-TW" sz="2400" kern="0" dirty="0">
                <a:solidFill>
                  <a:srgbClr val="000000"/>
                </a:solidFill>
                <a:ea typeface="標楷體"/>
              </a:rPr>
              <a:t>be in their complement form to activate the circuit.</a:t>
            </a:r>
            <a:endParaRPr kumimoji="1" lang="en-US" altLang="zh-TW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grpSp>
        <p:nvGrpSpPr>
          <p:cNvPr id="6" name="Group 34"/>
          <p:cNvGrpSpPr>
            <a:grpSpLocks/>
          </p:cNvGrpSpPr>
          <p:nvPr/>
        </p:nvGrpSpPr>
        <p:grpSpPr bwMode="auto">
          <a:xfrm>
            <a:off x="5816080" y="2678285"/>
            <a:ext cx="2598738" cy="2103438"/>
            <a:chOff x="3698" y="1490"/>
            <a:chExt cx="1637" cy="1325"/>
          </a:xfrm>
        </p:grpSpPr>
        <p:sp>
          <p:nvSpPr>
            <p:cNvPr id="7" name="Rectangle 35"/>
            <p:cNvSpPr>
              <a:spLocks noChangeArrowheads="1"/>
            </p:cNvSpPr>
            <p:nvPr/>
          </p:nvSpPr>
          <p:spPr bwMode="auto">
            <a:xfrm>
              <a:off x="3840" y="1632"/>
              <a:ext cx="1495" cy="1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zh-TW" sz="2000" dirty="0" smtClean="0">
                  <a:solidFill>
                    <a:schemeClr val="tx1"/>
                  </a:solidFill>
                  <a:ea typeface="新細明體" panose="02020500000000000000" pitchFamily="18" charset="-120"/>
                </a:rPr>
                <a:t>S’   R’     </a:t>
              </a:r>
              <a:r>
                <a:rPr lang="en-US" altLang="zh-TW" sz="2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Q	</a:t>
              </a:r>
              <a:r>
                <a:rPr lang="en-US" altLang="zh-TW" sz="2000" dirty="0" err="1">
                  <a:solidFill>
                    <a:schemeClr val="tx1"/>
                  </a:solidFill>
                  <a:ea typeface="新細明體" panose="02020500000000000000" pitchFamily="18" charset="-120"/>
                </a:rPr>
                <a:t>Qb</a:t>
              </a:r>
              <a:endParaRPr lang="en-US" altLang="zh-TW" sz="20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>
                <a:spcBef>
                  <a:spcPct val="20000"/>
                </a:spcBef>
              </a:pPr>
              <a:r>
                <a:rPr lang="en-US" altLang="zh-TW" sz="2000" dirty="0" smtClean="0">
                  <a:solidFill>
                    <a:schemeClr val="tx1"/>
                  </a:solidFill>
                  <a:ea typeface="新細明體" panose="02020500000000000000" pitchFamily="18" charset="-120"/>
                </a:rPr>
                <a:t>0     1     </a:t>
              </a:r>
              <a:endParaRPr lang="en-US" altLang="zh-TW" sz="20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>
                <a:spcBef>
                  <a:spcPct val="20000"/>
                </a:spcBef>
              </a:pPr>
              <a:r>
                <a:rPr lang="en-US" altLang="zh-TW" sz="2000" dirty="0" smtClean="0">
                  <a:solidFill>
                    <a:schemeClr val="tx1"/>
                  </a:solidFill>
                  <a:ea typeface="新細明體" panose="02020500000000000000" pitchFamily="18" charset="-120"/>
                </a:rPr>
                <a:t>1     0</a:t>
              </a:r>
              <a:endParaRPr lang="en-US" altLang="zh-TW" sz="20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>
                <a:spcBef>
                  <a:spcPct val="20000"/>
                </a:spcBef>
              </a:pPr>
              <a:r>
                <a:rPr lang="en-US" altLang="zh-TW" sz="2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0     0</a:t>
              </a:r>
            </a:p>
            <a:p>
              <a:pPr>
                <a:spcBef>
                  <a:spcPct val="20000"/>
                </a:spcBef>
              </a:pPr>
              <a:r>
                <a:rPr lang="en-US" altLang="zh-TW" sz="2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1     1</a:t>
              </a:r>
            </a:p>
          </p:txBody>
        </p:sp>
        <p:sp>
          <p:nvSpPr>
            <p:cNvPr id="8" name="Line 36"/>
            <p:cNvSpPr>
              <a:spLocks noChangeShapeType="1"/>
            </p:cNvSpPr>
            <p:nvPr/>
          </p:nvSpPr>
          <p:spPr bwMode="auto">
            <a:xfrm flipH="1">
              <a:off x="4371" y="1495"/>
              <a:ext cx="1" cy="12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Line 37"/>
            <p:cNvSpPr>
              <a:spLocks noChangeShapeType="1"/>
            </p:cNvSpPr>
            <p:nvPr/>
          </p:nvSpPr>
          <p:spPr bwMode="auto">
            <a:xfrm>
              <a:off x="4944" y="1490"/>
              <a:ext cx="0" cy="12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Line 38"/>
            <p:cNvSpPr>
              <a:spLocks noChangeShapeType="1"/>
            </p:cNvSpPr>
            <p:nvPr/>
          </p:nvSpPr>
          <p:spPr bwMode="auto">
            <a:xfrm>
              <a:off x="3698" y="1872"/>
              <a:ext cx="163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1" name="Text Box 60"/>
          <p:cNvSpPr txBox="1">
            <a:spLocks noChangeArrowheads="1"/>
          </p:cNvSpPr>
          <p:nvPr/>
        </p:nvSpPr>
        <p:spPr bwMode="auto">
          <a:xfrm>
            <a:off x="7032104" y="3268834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zh-TW" altLang="en-US" sz="2000">
                <a:solidFill>
                  <a:srgbClr val="000099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12" name="Text Box 61"/>
          <p:cNvSpPr txBox="1">
            <a:spLocks noChangeArrowheads="1"/>
          </p:cNvSpPr>
          <p:nvPr/>
        </p:nvSpPr>
        <p:spPr bwMode="auto">
          <a:xfrm>
            <a:off x="7946504" y="3284709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zh-TW" altLang="en-US" sz="2000">
                <a:solidFill>
                  <a:srgbClr val="000099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13" name="Text Box 62"/>
          <p:cNvSpPr txBox="1">
            <a:spLocks noChangeArrowheads="1"/>
          </p:cNvSpPr>
          <p:nvPr/>
        </p:nvSpPr>
        <p:spPr bwMode="auto">
          <a:xfrm>
            <a:off x="7032104" y="3649834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zh-TW" altLang="en-US" sz="2000">
                <a:solidFill>
                  <a:srgbClr val="A50021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14" name="Text Box 63"/>
          <p:cNvSpPr txBox="1">
            <a:spLocks noChangeArrowheads="1"/>
          </p:cNvSpPr>
          <p:nvPr/>
        </p:nvSpPr>
        <p:spPr bwMode="auto">
          <a:xfrm>
            <a:off x="7946504" y="3665709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zh-TW" altLang="en-US" sz="2000">
                <a:solidFill>
                  <a:srgbClr val="A5002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15" name="Text Box 64"/>
          <p:cNvSpPr txBox="1">
            <a:spLocks noChangeArrowheads="1"/>
          </p:cNvSpPr>
          <p:nvPr/>
        </p:nvSpPr>
        <p:spPr bwMode="auto">
          <a:xfrm>
            <a:off x="7032104" y="4361679"/>
            <a:ext cx="665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en-US" altLang="zh-TW" sz="2000" dirty="0">
                <a:solidFill>
                  <a:srgbClr val="800080"/>
                </a:solidFill>
                <a:ea typeface="新細明體" panose="02020500000000000000" pitchFamily="18" charset="-120"/>
              </a:rPr>
              <a:t>hold</a:t>
            </a:r>
          </a:p>
        </p:txBody>
      </p:sp>
      <p:sp>
        <p:nvSpPr>
          <p:cNvPr id="16" name="Text Box 65"/>
          <p:cNvSpPr txBox="1">
            <a:spLocks noChangeArrowheads="1"/>
          </p:cNvSpPr>
          <p:nvPr/>
        </p:nvSpPr>
        <p:spPr bwMode="auto">
          <a:xfrm>
            <a:off x="7946504" y="4377554"/>
            <a:ext cx="665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en-US" altLang="zh-TW" sz="2000">
                <a:solidFill>
                  <a:srgbClr val="800080"/>
                </a:solidFill>
                <a:ea typeface="新細明體" panose="02020500000000000000" pitchFamily="18" charset="-120"/>
              </a:rPr>
              <a:t>hold</a:t>
            </a:r>
          </a:p>
        </p:txBody>
      </p:sp>
      <p:sp>
        <p:nvSpPr>
          <p:cNvPr id="17" name="Text Box 66"/>
          <p:cNvSpPr txBox="1">
            <a:spLocks noChangeArrowheads="1"/>
          </p:cNvSpPr>
          <p:nvPr/>
        </p:nvSpPr>
        <p:spPr bwMode="auto">
          <a:xfrm>
            <a:off x="7032104" y="4001639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en-US" altLang="zh-TW" sz="2000" dirty="0" smtClean="0">
                <a:solidFill>
                  <a:srgbClr val="006600"/>
                </a:solidFill>
                <a:ea typeface="新細明體" panose="02020500000000000000" pitchFamily="18" charset="-120"/>
              </a:rPr>
              <a:t>1</a:t>
            </a:r>
            <a:endParaRPr lang="zh-TW" altLang="en-US" sz="2000" dirty="0">
              <a:solidFill>
                <a:srgbClr val="006600"/>
              </a:solidFill>
              <a:ea typeface="新細明體" panose="02020500000000000000" pitchFamily="18" charset="-120"/>
            </a:endParaRPr>
          </a:p>
        </p:txBody>
      </p:sp>
      <p:sp>
        <p:nvSpPr>
          <p:cNvPr id="18" name="Text Box 67"/>
          <p:cNvSpPr txBox="1">
            <a:spLocks noChangeArrowheads="1"/>
          </p:cNvSpPr>
          <p:nvPr/>
        </p:nvSpPr>
        <p:spPr bwMode="auto">
          <a:xfrm>
            <a:off x="7946504" y="4017514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en-US" altLang="zh-TW" sz="2000" dirty="0" smtClean="0">
                <a:solidFill>
                  <a:srgbClr val="006600"/>
                </a:solidFill>
                <a:ea typeface="新細明體" panose="02020500000000000000" pitchFamily="18" charset="-120"/>
              </a:rPr>
              <a:t>1</a:t>
            </a:r>
            <a:endParaRPr lang="zh-TW" altLang="en-US" sz="2000" dirty="0">
              <a:solidFill>
                <a:srgbClr val="006600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94" y="2492896"/>
            <a:ext cx="4354662" cy="2162176"/>
          </a:xfrm>
          <a:prstGeom prst="rect">
            <a:avLst/>
          </a:prstGeom>
        </p:spPr>
      </p:pic>
      <p:sp>
        <p:nvSpPr>
          <p:cNvPr id="1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2076630" y="2530456"/>
            <a:ext cx="2279346" cy="2122680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17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3"/>
          <p:cNvSpPr txBox="1">
            <a:spLocks noChangeArrowheads="1"/>
          </p:cNvSpPr>
          <p:nvPr/>
        </p:nvSpPr>
        <p:spPr bwMode="auto">
          <a:xfrm>
            <a:off x="762000" y="242888"/>
            <a:ext cx="390908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SR  Latch and S’R’ Latch</a:t>
            </a:r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762000" y="3702149"/>
            <a:ext cx="71287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An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S′R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′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latch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–with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active low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set and reset inputs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– can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be built using NAND gates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762000" y="764704"/>
            <a:ext cx="712879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An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S-R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latch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–with </a:t>
            </a: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active </a:t>
            </a: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high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set and reset inputs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– can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be built using </a:t>
            </a: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NOR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gates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1466725"/>
            <a:ext cx="1038225" cy="1905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660657"/>
            <a:ext cx="6267450" cy="1628775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494237"/>
            <a:ext cx="6772275" cy="1743075"/>
          </a:xfrm>
          <a:prstGeom prst="rect">
            <a:avLst/>
          </a:prstGeom>
        </p:spPr>
      </p:pic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4350221"/>
            <a:ext cx="1038225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62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60648"/>
            <a:ext cx="4919616" cy="426142"/>
          </a:xfrm>
        </p:spPr>
        <p:txBody>
          <a:bodyPr/>
          <a:lstStyle/>
          <a:p>
            <a:r>
              <a:rPr lang="en-US" altLang="zh-TW" sz="2800" dirty="0" smtClean="0">
                <a:ea typeface="新細明體" panose="02020500000000000000" pitchFamily="18" charset="-120"/>
              </a:rPr>
              <a:t>S-R Latch with control input</a:t>
            </a:r>
          </a:p>
        </p:txBody>
      </p:sp>
      <p:sp>
        <p:nvSpPr>
          <p:cNvPr id="15363" name="Line 3"/>
          <p:cNvSpPr>
            <a:spLocks noChangeShapeType="1"/>
          </p:cNvSpPr>
          <p:nvPr/>
        </p:nvSpPr>
        <p:spPr bwMode="auto">
          <a:xfrm>
            <a:off x="2876550" y="3092450"/>
            <a:ext cx="1588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>
            <a:off x="2876550" y="4232275"/>
            <a:ext cx="1588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701675" y="1295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 sz="2400" b="1">
              <a:solidFill>
                <a:schemeClr val="tx1"/>
              </a:solidFill>
              <a:latin typeface="Courier New" panose="02070309020205020404" pitchFamily="49" charset="0"/>
              <a:ea typeface="新細明體" panose="02020500000000000000" pitchFamily="18" charset="-120"/>
            </a:endParaRP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685800" y="27432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 sz="2400" b="1">
              <a:solidFill>
                <a:schemeClr val="tx1"/>
              </a:solidFill>
              <a:latin typeface="Courier New" panose="02070309020205020404" pitchFamily="49" charset="0"/>
              <a:ea typeface="新細明體" panose="02020500000000000000" pitchFamily="18" charset="-120"/>
            </a:endParaRPr>
          </a:p>
        </p:txBody>
      </p:sp>
      <p:pic>
        <p:nvPicPr>
          <p:cNvPr id="15368" name="Picture 8" descr="C:\jobs\Marries\ch05\tiff\AACFLPZ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80728"/>
            <a:ext cx="7859216" cy="2866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70492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60648"/>
            <a:ext cx="4919616" cy="426142"/>
          </a:xfrm>
        </p:spPr>
        <p:txBody>
          <a:bodyPr/>
          <a:lstStyle/>
          <a:p>
            <a:r>
              <a:rPr lang="en-US" altLang="zh-TW" sz="2800" dirty="0" smtClean="0">
                <a:ea typeface="新細明體" panose="02020500000000000000" pitchFamily="18" charset="-120"/>
              </a:rPr>
              <a:t>S-R Latch with control input</a:t>
            </a:r>
          </a:p>
        </p:txBody>
      </p:sp>
      <p:sp>
        <p:nvSpPr>
          <p:cNvPr id="15363" name="Line 3"/>
          <p:cNvSpPr>
            <a:spLocks noChangeShapeType="1"/>
          </p:cNvSpPr>
          <p:nvPr/>
        </p:nvSpPr>
        <p:spPr bwMode="auto">
          <a:xfrm>
            <a:off x="2876550" y="3092450"/>
            <a:ext cx="1588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auto">
          <a:xfrm>
            <a:off x="2876550" y="4098523"/>
            <a:ext cx="1588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701675" y="12954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 sz="2400" b="1">
              <a:solidFill>
                <a:schemeClr val="tx1"/>
              </a:solidFill>
              <a:latin typeface="Courier New" panose="02070309020205020404" pitchFamily="49" charset="0"/>
              <a:ea typeface="新細明體" panose="02020500000000000000" pitchFamily="18" charset="-120"/>
            </a:endParaRP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685800" y="27432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 sz="2400" b="1">
              <a:solidFill>
                <a:schemeClr val="tx1"/>
              </a:solidFill>
              <a:latin typeface="Courier New" panose="02070309020205020404" pitchFamily="49" charset="0"/>
              <a:ea typeface="新細明體" panose="02020500000000000000" pitchFamily="18" charset="-120"/>
            </a:endParaRPr>
          </a:p>
        </p:txBody>
      </p:sp>
      <p:sp>
        <p:nvSpPr>
          <p:cNvPr id="15367" name="Rectangle 7"/>
          <p:cNvSpPr>
            <a:spLocks noChangeArrowheads="1"/>
          </p:cNvSpPr>
          <p:nvPr/>
        </p:nvSpPr>
        <p:spPr bwMode="auto">
          <a:xfrm>
            <a:off x="85946" y="3789040"/>
            <a:ext cx="8077200" cy="114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lnSpc>
                <a:spcPct val="75000"/>
              </a:lnSpc>
              <a:spcBef>
                <a:spcPct val="65000"/>
              </a:spcBef>
              <a:buSzPct val="100000"/>
              <a:buChar char="°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SzPct val="100000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C </a:t>
            </a:r>
            <a:r>
              <a:rPr lang="en-US" altLang="zh-TW" dirty="0">
                <a:solidFill>
                  <a:schemeClr val="accent2"/>
                </a:solidFill>
                <a:ea typeface="新細明體" panose="02020500000000000000" pitchFamily="18" charset="-120"/>
              </a:rPr>
              <a:t>= </a:t>
            </a:r>
            <a:r>
              <a:rPr lang="en-US" altLang="zh-TW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1</a:t>
            </a:r>
            <a:r>
              <a:rPr lang="en-US" altLang="zh-TW" dirty="0" smtClean="0">
                <a:ea typeface="新細明體" panose="02020500000000000000" pitchFamily="18" charset="-120"/>
              </a:rPr>
              <a:t> </a:t>
            </a:r>
            <a:r>
              <a:rPr lang="en-US" altLang="zh-TW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enables </a:t>
            </a:r>
            <a:r>
              <a:rPr lang="en-US" altLang="zh-TW" dirty="0">
                <a:ea typeface="新細明體" panose="02020500000000000000" pitchFamily="18" charset="-120"/>
              </a:rPr>
              <a:t>data </a:t>
            </a:r>
            <a:r>
              <a:rPr lang="en-US" altLang="zh-TW" dirty="0" smtClean="0">
                <a:ea typeface="新細明體" panose="02020500000000000000" pitchFamily="18" charset="-120"/>
              </a:rPr>
              <a:t>change</a:t>
            </a:r>
            <a:endParaRPr lang="zh-TW" altLang="en-US" dirty="0">
              <a:ea typeface="新細明體" panose="02020500000000000000" pitchFamily="18" charset="-120"/>
            </a:endParaRPr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412198"/>
            <a:ext cx="4584551" cy="1979692"/>
          </a:xfrm>
          <a:prstGeom prst="rect">
            <a:avLst/>
          </a:prstGeom>
        </p:spPr>
      </p:pic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122093" y="923190"/>
            <a:ext cx="8077200" cy="404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lnSpc>
                <a:spcPct val="75000"/>
              </a:lnSpc>
              <a:spcBef>
                <a:spcPct val="65000"/>
              </a:spcBef>
              <a:buSzPct val="100000"/>
              <a:buChar char="°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SzPct val="100000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C </a:t>
            </a:r>
            <a:r>
              <a:rPr lang="en-US" altLang="zh-TW" dirty="0">
                <a:solidFill>
                  <a:schemeClr val="accent2"/>
                </a:solidFill>
                <a:ea typeface="新細明體" panose="02020500000000000000" pitchFamily="18" charset="-120"/>
              </a:rPr>
              <a:t>= 0</a:t>
            </a:r>
            <a:r>
              <a:rPr lang="en-US" altLang="zh-TW" dirty="0">
                <a:ea typeface="新細明體" panose="02020500000000000000" pitchFamily="18" charset="-120"/>
              </a:rPr>
              <a:t> disables all latch state </a:t>
            </a:r>
            <a:r>
              <a:rPr lang="en-US" altLang="zh-TW" dirty="0" smtClean="0">
                <a:ea typeface="新細明體" panose="02020500000000000000" pitchFamily="18" charset="-120"/>
              </a:rPr>
              <a:t>changes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649" y="4369388"/>
            <a:ext cx="4584551" cy="1979692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1979712" y="20676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0</a:t>
            </a:r>
            <a:endParaRPr lang="zh-TW" altLang="en-US" b="1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3611022" y="13407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1</a:t>
            </a:r>
            <a:endParaRPr lang="zh-TW" altLang="en-US" b="1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635896" y="28436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1</a:t>
            </a:r>
            <a:endParaRPr lang="zh-TW" altLang="en-US" b="1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1979712" y="50234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1</a:t>
            </a:r>
            <a:endParaRPr lang="zh-TW" altLang="en-US" b="1" dirty="0"/>
          </a:p>
        </p:txBody>
      </p:sp>
      <p:sp>
        <p:nvSpPr>
          <p:cNvPr id="3" name="文字方塊 2"/>
          <p:cNvSpPr txBox="1"/>
          <p:nvPr/>
        </p:nvSpPr>
        <p:spPr>
          <a:xfrm>
            <a:off x="3678094" y="436607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S’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3665270" y="5806236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R’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3635896" y="4363715"/>
            <a:ext cx="2736304" cy="1869680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666171" y="3991547"/>
            <a:ext cx="1219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S’R’ Latch</a:t>
            </a:r>
            <a:endParaRPr lang="zh-TW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6809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/>
      <p:bldP spid="16" grpId="0"/>
      <p:bldP spid="3" grpId="0"/>
      <p:bldP spid="4" grpId="0"/>
      <p:bldP spid="19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60648"/>
            <a:ext cx="4919616" cy="426142"/>
          </a:xfrm>
        </p:spPr>
        <p:txBody>
          <a:bodyPr/>
          <a:lstStyle/>
          <a:p>
            <a:r>
              <a:rPr lang="en-US" altLang="zh-TW" sz="2800" dirty="0">
                <a:ea typeface="新細明體" panose="02020500000000000000" pitchFamily="18" charset="-120"/>
              </a:rPr>
              <a:t>S-R Latch with control input</a:t>
            </a:r>
            <a:endParaRPr lang="en-US" altLang="zh-TW" sz="2800" dirty="0" smtClean="0">
              <a:ea typeface="新細明體" panose="02020500000000000000" pitchFamily="18" charset="-120"/>
            </a:endParaRPr>
          </a:p>
        </p:txBody>
      </p:sp>
      <p:pic>
        <p:nvPicPr>
          <p:cNvPr id="16389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103012"/>
            <a:ext cx="4320530" cy="1949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1196975"/>
            <a:ext cx="1876425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06" y="3286571"/>
            <a:ext cx="6619875" cy="22669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720" y="5501578"/>
            <a:ext cx="657225" cy="5715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750" y="5445224"/>
            <a:ext cx="4657725" cy="695325"/>
          </a:xfrm>
          <a:prstGeom prst="rect">
            <a:avLst/>
          </a:prstGeom>
        </p:spPr>
      </p:pic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037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1447512" cy="426142"/>
          </a:xfrm>
        </p:spPr>
        <p:txBody>
          <a:bodyPr/>
          <a:lstStyle/>
          <a:p>
            <a:r>
              <a:rPr lang="en-US" altLang="zh-TW" sz="2800" dirty="0" smtClean="0">
                <a:ea typeface="新細明體" panose="02020500000000000000" pitchFamily="18" charset="-120"/>
              </a:rPr>
              <a:t>D Latch</a:t>
            </a:r>
          </a:p>
        </p:txBody>
      </p:sp>
      <p:sp>
        <p:nvSpPr>
          <p:cNvPr id="17411" name="Line 3"/>
          <p:cNvSpPr>
            <a:spLocks noChangeShapeType="1"/>
          </p:cNvSpPr>
          <p:nvPr/>
        </p:nvSpPr>
        <p:spPr bwMode="auto">
          <a:xfrm>
            <a:off x="4270375" y="2944813"/>
            <a:ext cx="1588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2" name="Line 4"/>
          <p:cNvSpPr>
            <a:spLocks noChangeShapeType="1"/>
          </p:cNvSpPr>
          <p:nvPr/>
        </p:nvSpPr>
        <p:spPr bwMode="auto">
          <a:xfrm>
            <a:off x="4270375" y="4691063"/>
            <a:ext cx="1588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3" name="Line 5"/>
          <p:cNvSpPr>
            <a:spLocks noChangeShapeType="1"/>
          </p:cNvSpPr>
          <p:nvPr/>
        </p:nvSpPr>
        <p:spPr bwMode="auto">
          <a:xfrm>
            <a:off x="2647950" y="2778125"/>
            <a:ext cx="1588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4" name="Line 6"/>
          <p:cNvSpPr>
            <a:spLocks noChangeShapeType="1"/>
          </p:cNvSpPr>
          <p:nvPr/>
        </p:nvSpPr>
        <p:spPr bwMode="auto">
          <a:xfrm>
            <a:off x="2647950" y="4857750"/>
            <a:ext cx="1588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5" name="Line 7"/>
          <p:cNvSpPr>
            <a:spLocks noChangeShapeType="1"/>
          </p:cNvSpPr>
          <p:nvPr/>
        </p:nvSpPr>
        <p:spPr bwMode="auto">
          <a:xfrm>
            <a:off x="1711325" y="5024438"/>
            <a:ext cx="1588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7416" name="Rectangle 87"/>
          <p:cNvSpPr>
            <a:spLocks noChangeArrowheads="1"/>
          </p:cNvSpPr>
          <p:nvPr/>
        </p:nvSpPr>
        <p:spPr bwMode="auto">
          <a:xfrm>
            <a:off x="152400" y="4240213"/>
            <a:ext cx="7924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lnSpc>
                <a:spcPct val="75000"/>
              </a:lnSpc>
              <a:spcBef>
                <a:spcPct val="65000"/>
              </a:spcBef>
              <a:buSzPct val="100000"/>
              <a:buChar char="°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SzPct val="100000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sz="2000">
                <a:ea typeface="新細明體" panose="02020500000000000000" pitchFamily="18" charset="-120"/>
              </a:rPr>
              <a:t>Input value </a:t>
            </a:r>
            <a:r>
              <a:rPr lang="en-US" altLang="zh-TW" sz="2000">
                <a:solidFill>
                  <a:schemeClr val="accent2"/>
                </a:solidFill>
                <a:ea typeface="新細明體" panose="02020500000000000000" pitchFamily="18" charset="-120"/>
              </a:rPr>
              <a:t>D</a:t>
            </a:r>
            <a:r>
              <a:rPr lang="en-US" altLang="zh-TW" sz="2000">
                <a:ea typeface="新細明體" panose="02020500000000000000" pitchFamily="18" charset="-120"/>
              </a:rPr>
              <a:t> is passed to output </a:t>
            </a:r>
            <a:r>
              <a:rPr lang="en-US" altLang="zh-TW" sz="2000">
                <a:solidFill>
                  <a:schemeClr val="accent2"/>
                </a:solidFill>
                <a:ea typeface="新細明體" panose="02020500000000000000" pitchFamily="18" charset="-120"/>
              </a:rPr>
              <a:t>Q</a:t>
            </a:r>
            <a:r>
              <a:rPr lang="en-US" altLang="zh-TW" sz="2000">
                <a:ea typeface="新細明體" panose="02020500000000000000" pitchFamily="18" charset="-120"/>
              </a:rPr>
              <a:t> when </a:t>
            </a:r>
            <a:r>
              <a:rPr lang="en-US" altLang="zh-TW" sz="2000">
                <a:solidFill>
                  <a:schemeClr val="accent2"/>
                </a:solidFill>
                <a:ea typeface="新細明體" panose="02020500000000000000" pitchFamily="18" charset="-120"/>
              </a:rPr>
              <a:t>C</a:t>
            </a:r>
            <a:r>
              <a:rPr lang="en-US" altLang="zh-TW" sz="2000">
                <a:ea typeface="新細明體" panose="02020500000000000000" pitchFamily="18" charset="-120"/>
              </a:rPr>
              <a:t> is high</a:t>
            </a:r>
          </a:p>
          <a:p>
            <a:pPr>
              <a:lnSpc>
                <a:spcPct val="90000"/>
              </a:lnSpc>
            </a:pPr>
            <a:r>
              <a:rPr lang="en-US" altLang="zh-TW" sz="2000">
                <a:ea typeface="新細明體" panose="02020500000000000000" pitchFamily="18" charset="-120"/>
              </a:rPr>
              <a:t>Input value </a:t>
            </a:r>
            <a:r>
              <a:rPr lang="en-US" altLang="zh-TW" sz="2000">
                <a:solidFill>
                  <a:schemeClr val="accent2"/>
                </a:solidFill>
                <a:ea typeface="新細明體" panose="02020500000000000000" pitchFamily="18" charset="-120"/>
              </a:rPr>
              <a:t>D</a:t>
            </a:r>
            <a:r>
              <a:rPr lang="en-US" altLang="zh-TW" sz="2000">
                <a:ea typeface="新細明體" panose="02020500000000000000" pitchFamily="18" charset="-120"/>
              </a:rPr>
              <a:t> is ignored when </a:t>
            </a:r>
            <a:r>
              <a:rPr lang="en-US" altLang="zh-TW" sz="2000">
                <a:solidFill>
                  <a:schemeClr val="accent2"/>
                </a:solidFill>
                <a:ea typeface="新細明體" panose="02020500000000000000" pitchFamily="18" charset="-120"/>
              </a:rPr>
              <a:t>C</a:t>
            </a:r>
            <a:r>
              <a:rPr lang="en-US" altLang="zh-TW" sz="2000">
                <a:ea typeface="新細明體" panose="02020500000000000000" pitchFamily="18" charset="-120"/>
              </a:rPr>
              <a:t> is low </a:t>
            </a:r>
          </a:p>
        </p:txBody>
      </p:sp>
      <p:pic>
        <p:nvPicPr>
          <p:cNvPr id="17417" name="Picture 88" descr="C:\jobs\Marries\ch05\tiff\AACFLQA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80" y="908050"/>
            <a:ext cx="8686800" cy="279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8" name="Picture 1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713" y="3971925"/>
            <a:ext cx="2022475" cy="144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0392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17414" grpId="0"/>
      <p:bldP spid="17415" grpId="0"/>
      <p:bldP spid="174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reeform 3"/>
          <p:cNvSpPr>
            <a:spLocks/>
          </p:cNvSpPr>
          <p:nvPr/>
        </p:nvSpPr>
        <p:spPr bwMode="auto">
          <a:xfrm>
            <a:off x="3240088" y="1371600"/>
            <a:ext cx="103187" cy="103188"/>
          </a:xfrm>
          <a:custGeom>
            <a:avLst/>
            <a:gdLst>
              <a:gd name="T0" fmla="*/ 46394 w 129"/>
              <a:gd name="T1" fmla="*/ 0 h 130"/>
              <a:gd name="T2" fmla="*/ 39195 w 129"/>
              <a:gd name="T3" fmla="*/ 1588 h 130"/>
              <a:gd name="T4" fmla="*/ 31196 w 129"/>
              <a:gd name="T5" fmla="*/ 3969 h 130"/>
              <a:gd name="T6" fmla="*/ 24797 w 129"/>
              <a:gd name="T7" fmla="*/ 7144 h 130"/>
              <a:gd name="T8" fmla="*/ 19198 w 129"/>
              <a:gd name="T9" fmla="*/ 11906 h 130"/>
              <a:gd name="T10" fmla="*/ 12798 w 129"/>
              <a:gd name="T11" fmla="*/ 16669 h 130"/>
              <a:gd name="T12" fmla="*/ 7999 w 129"/>
              <a:gd name="T13" fmla="*/ 23019 h 130"/>
              <a:gd name="T14" fmla="*/ 4799 w 129"/>
              <a:gd name="T15" fmla="*/ 29369 h 130"/>
              <a:gd name="T16" fmla="*/ 2400 w 129"/>
              <a:gd name="T17" fmla="*/ 35719 h 130"/>
              <a:gd name="T18" fmla="*/ 800 w 129"/>
              <a:gd name="T19" fmla="*/ 43656 h 130"/>
              <a:gd name="T20" fmla="*/ 0 w 129"/>
              <a:gd name="T21" fmla="*/ 51594 h 130"/>
              <a:gd name="T22" fmla="*/ 0 w 129"/>
              <a:gd name="T23" fmla="*/ 57150 h 130"/>
              <a:gd name="T24" fmla="*/ 1600 w 129"/>
              <a:gd name="T25" fmla="*/ 64294 h 130"/>
              <a:gd name="T26" fmla="*/ 3200 w 129"/>
              <a:gd name="T27" fmla="*/ 71438 h 130"/>
              <a:gd name="T28" fmla="*/ 7199 w 129"/>
              <a:gd name="T29" fmla="*/ 77788 h 130"/>
              <a:gd name="T30" fmla="*/ 11199 w 129"/>
              <a:gd name="T31" fmla="*/ 84932 h 130"/>
              <a:gd name="T32" fmla="*/ 16798 w 129"/>
              <a:gd name="T33" fmla="*/ 89694 h 130"/>
              <a:gd name="T34" fmla="*/ 22397 w 129"/>
              <a:gd name="T35" fmla="*/ 94457 h 130"/>
              <a:gd name="T36" fmla="*/ 29596 w 129"/>
              <a:gd name="T37" fmla="*/ 98425 h 130"/>
              <a:gd name="T38" fmla="*/ 35995 w 129"/>
              <a:gd name="T39" fmla="*/ 100807 h 130"/>
              <a:gd name="T40" fmla="*/ 43994 w 129"/>
              <a:gd name="T41" fmla="*/ 103188 h 130"/>
              <a:gd name="T42" fmla="*/ 51194 w 129"/>
              <a:gd name="T43" fmla="*/ 103188 h 130"/>
              <a:gd name="T44" fmla="*/ 57593 w 129"/>
              <a:gd name="T45" fmla="*/ 103188 h 130"/>
              <a:gd name="T46" fmla="*/ 64792 w 129"/>
              <a:gd name="T47" fmla="*/ 101600 h 130"/>
              <a:gd name="T48" fmla="*/ 71991 w 129"/>
              <a:gd name="T49" fmla="*/ 99219 h 130"/>
              <a:gd name="T50" fmla="*/ 78390 w 129"/>
              <a:gd name="T51" fmla="*/ 95250 h 130"/>
              <a:gd name="T52" fmla="*/ 83989 w 129"/>
              <a:gd name="T53" fmla="*/ 91282 h 130"/>
              <a:gd name="T54" fmla="*/ 90389 w 129"/>
              <a:gd name="T55" fmla="*/ 86519 h 130"/>
              <a:gd name="T56" fmla="*/ 95188 w 129"/>
              <a:gd name="T57" fmla="*/ 80169 h 130"/>
              <a:gd name="T58" fmla="*/ 98388 w 129"/>
              <a:gd name="T59" fmla="*/ 74613 h 130"/>
              <a:gd name="T60" fmla="*/ 101587 w 129"/>
              <a:gd name="T61" fmla="*/ 66675 h 130"/>
              <a:gd name="T62" fmla="*/ 102387 w 129"/>
              <a:gd name="T63" fmla="*/ 58738 h 130"/>
              <a:gd name="T64" fmla="*/ 103187 w 129"/>
              <a:gd name="T65" fmla="*/ 51594 h 130"/>
              <a:gd name="T66" fmla="*/ 103187 w 129"/>
              <a:gd name="T67" fmla="*/ 46831 h 130"/>
              <a:gd name="T68" fmla="*/ 101587 w 129"/>
              <a:gd name="T69" fmla="*/ 38894 h 130"/>
              <a:gd name="T70" fmla="*/ 99987 w 129"/>
              <a:gd name="T71" fmla="*/ 30956 h 130"/>
              <a:gd name="T72" fmla="*/ 95988 w 129"/>
              <a:gd name="T73" fmla="*/ 24606 h 130"/>
              <a:gd name="T74" fmla="*/ 91988 w 129"/>
              <a:gd name="T75" fmla="*/ 19050 h 130"/>
              <a:gd name="T76" fmla="*/ 86389 w 129"/>
              <a:gd name="T77" fmla="*/ 13494 h 130"/>
              <a:gd name="T78" fmla="*/ 80790 w 129"/>
              <a:gd name="T79" fmla="*/ 8731 h 130"/>
              <a:gd name="T80" fmla="*/ 73591 w 129"/>
              <a:gd name="T81" fmla="*/ 5556 h 130"/>
              <a:gd name="T82" fmla="*/ 67192 w 129"/>
              <a:gd name="T83" fmla="*/ 2381 h 130"/>
              <a:gd name="T84" fmla="*/ 59193 w 129"/>
              <a:gd name="T85" fmla="*/ 794 h 130"/>
              <a:gd name="T86" fmla="*/ 51194 w 129"/>
              <a:gd name="T87" fmla="*/ 0 h 13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29" h="130">
                <a:moveTo>
                  <a:pt x="64" y="0"/>
                </a:moveTo>
                <a:lnTo>
                  <a:pt x="61" y="0"/>
                </a:lnTo>
                <a:lnTo>
                  <a:pt x="58" y="0"/>
                </a:lnTo>
                <a:lnTo>
                  <a:pt x="55" y="1"/>
                </a:lnTo>
                <a:lnTo>
                  <a:pt x="51" y="1"/>
                </a:lnTo>
                <a:lnTo>
                  <a:pt x="49" y="2"/>
                </a:lnTo>
                <a:lnTo>
                  <a:pt x="45" y="3"/>
                </a:lnTo>
                <a:lnTo>
                  <a:pt x="43" y="3"/>
                </a:lnTo>
                <a:lnTo>
                  <a:pt x="39" y="5"/>
                </a:lnTo>
                <a:lnTo>
                  <a:pt x="37" y="7"/>
                </a:lnTo>
                <a:lnTo>
                  <a:pt x="33" y="8"/>
                </a:lnTo>
                <a:lnTo>
                  <a:pt x="31" y="9"/>
                </a:lnTo>
                <a:lnTo>
                  <a:pt x="28" y="11"/>
                </a:lnTo>
                <a:lnTo>
                  <a:pt x="26" y="13"/>
                </a:lnTo>
                <a:lnTo>
                  <a:pt x="24" y="15"/>
                </a:lnTo>
                <a:lnTo>
                  <a:pt x="21" y="17"/>
                </a:lnTo>
                <a:lnTo>
                  <a:pt x="19" y="19"/>
                </a:lnTo>
                <a:lnTo>
                  <a:pt x="16" y="21"/>
                </a:lnTo>
                <a:lnTo>
                  <a:pt x="14" y="24"/>
                </a:lnTo>
                <a:lnTo>
                  <a:pt x="13" y="26"/>
                </a:lnTo>
                <a:lnTo>
                  <a:pt x="10" y="29"/>
                </a:lnTo>
                <a:lnTo>
                  <a:pt x="9" y="31"/>
                </a:lnTo>
                <a:lnTo>
                  <a:pt x="8" y="33"/>
                </a:lnTo>
                <a:lnTo>
                  <a:pt x="6" y="37"/>
                </a:lnTo>
                <a:lnTo>
                  <a:pt x="4" y="39"/>
                </a:lnTo>
                <a:lnTo>
                  <a:pt x="3" y="43"/>
                </a:lnTo>
                <a:lnTo>
                  <a:pt x="3" y="45"/>
                </a:lnTo>
                <a:lnTo>
                  <a:pt x="2" y="49"/>
                </a:lnTo>
                <a:lnTo>
                  <a:pt x="1" y="51"/>
                </a:lnTo>
                <a:lnTo>
                  <a:pt x="1" y="55"/>
                </a:lnTo>
                <a:lnTo>
                  <a:pt x="0" y="59"/>
                </a:lnTo>
                <a:lnTo>
                  <a:pt x="0" y="61"/>
                </a:lnTo>
                <a:lnTo>
                  <a:pt x="0" y="65"/>
                </a:lnTo>
                <a:lnTo>
                  <a:pt x="0" y="68"/>
                </a:lnTo>
                <a:lnTo>
                  <a:pt x="0" y="72"/>
                </a:lnTo>
                <a:lnTo>
                  <a:pt x="1" y="74"/>
                </a:lnTo>
                <a:lnTo>
                  <a:pt x="1" y="78"/>
                </a:lnTo>
                <a:lnTo>
                  <a:pt x="2" y="81"/>
                </a:lnTo>
                <a:lnTo>
                  <a:pt x="3" y="84"/>
                </a:lnTo>
                <a:lnTo>
                  <a:pt x="3" y="87"/>
                </a:lnTo>
                <a:lnTo>
                  <a:pt x="4" y="90"/>
                </a:lnTo>
                <a:lnTo>
                  <a:pt x="6" y="94"/>
                </a:lnTo>
                <a:lnTo>
                  <a:pt x="8" y="96"/>
                </a:lnTo>
                <a:lnTo>
                  <a:pt x="9" y="98"/>
                </a:lnTo>
                <a:lnTo>
                  <a:pt x="10" y="101"/>
                </a:lnTo>
                <a:lnTo>
                  <a:pt x="13" y="104"/>
                </a:lnTo>
                <a:lnTo>
                  <a:pt x="14" y="107"/>
                </a:lnTo>
                <a:lnTo>
                  <a:pt x="16" y="109"/>
                </a:lnTo>
                <a:lnTo>
                  <a:pt x="19" y="110"/>
                </a:lnTo>
                <a:lnTo>
                  <a:pt x="21" y="113"/>
                </a:lnTo>
                <a:lnTo>
                  <a:pt x="24" y="115"/>
                </a:lnTo>
                <a:lnTo>
                  <a:pt x="26" y="116"/>
                </a:lnTo>
                <a:lnTo>
                  <a:pt x="28" y="119"/>
                </a:lnTo>
                <a:lnTo>
                  <a:pt x="31" y="120"/>
                </a:lnTo>
                <a:lnTo>
                  <a:pt x="33" y="122"/>
                </a:lnTo>
                <a:lnTo>
                  <a:pt x="37" y="124"/>
                </a:lnTo>
                <a:lnTo>
                  <a:pt x="39" y="125"/>
                </a:lnTo>
                <a:lnTo>
                  <a:pt x="43" y="126"/>
                </a:lnTo>
                <a:lnTo>
                  <a:pt x="45" y="127"/>
                </a:lnTo>
                <a:lnTo>
                  <a:pt x="49" y="128"/>
                </a:lnTo>
                <a:lnTo>
                  <a:pt x="51" y="128"/>
                </a:lnTo>
                <a:lnTo>
                  <a:pt x="55" y="130"/>
                </a:lnTo>
                <a:lnTo>
                  <a:pt x="58" y="130"/>
                </a:lnTo>
                <a:lnTo>
                  <a:pt x="61" y="130"/>
                </a:lnTo>
                <a:lnTo>
                  <a:pt x="64" y="130"/>
                </a:lnTo>
                <a:lnTo>
                  <a:pt x="68" y="130"/>
                </a:lnTo>
                <a:lnTo>
                  <a:pt x="72" y="130"/>
                </a:lnTo>
                <a:lnTo>
                  <a:pt x="74" y="130"/>
                </a:lnTo>
                <a:lnTo>
                  <a:pt x="78" y="128"/>
                </a:lnTo>
                <a:lnTo>
                  <a:pt x="81" y="128"/>
                </a:lnTo>
                <a:lnTo>
                  <a:pt x="84" y="127"/>
                </a:lnTo>
                <a:lnTo>
                  <a:pt x="87" y="126"/>
                </a:lnTo>
                <a:lnTo>
                  <a:pt x="90" y="125"/>
                </a:lnTo>
                <a:lnTo>
                  <a:pt x="92" y="124"/>
                </a:lnTo>
                <a:lnTo>
                  <a:pt x="96" y="122"/>
                </a:lnTo>
                <a:lnTo>
                  <a:pt x="98" y="120"/>
                </a:lnTo>
                <a:lnTo>
                  <a:pt x="101" y="119"/>
                </a:lnTo>
                <a:lnTo>
                  <a:pt x="103" y="116"/>
                </a:lnTo>
                <a:lnTo>
                  <a:pt x="105" y="115"/>
                </a:lnTo>
                <a:lnTo>
                  <a:pt x="108" y="113"/>
                </a:lnTo>
                <a:lnTo>
                  <a:pt x="110" y="110"/>
                </a:lnTo>
                <a:lnTo>
                  <a:pt x="113" y="109"/>
                </a:lnTo>
                <a:lnTo>
                  <a:pt x="115" y="107"/>
                </a:lnTo>
                <a:lnTo>
                  <a:pt x="116" y="104"/>
                </a:lnTo>
                <a:lnTo>
                  <a:pt x="119" y="101"/>
                </a:lnTo>
                <a:lnTo>
                  <a:pt x="120" y="98"/>
                </a:lnTo>
                <a:lnTo>
                  <a:pt x="122" y="96"/>
                </a:lnTo>
                <a:lnTo>
                  <a:pt x="123" y="94"/>
                </a:lnTo>
                <a:lnTo>
                  <a:pt x="125" y="90"/>
                </a:lnTo>
                <a:lnTo>
                  <a:pt x="126" y="87"/>
                </a:lnTo>
                <a:lnTo>
                  <a:pt x="127" y="84"/>
                </a:lnTo>
                <a:lnTo>
                  <a:pt x="127" y="81"/>
                </a:lnTo>
                <a:lnTo>
                  <a:pt x="128" y="78"/>
                </a:lnTo>
                <a:lnTo>
                  <a:pt x="128" y="74"/>
                </a:lnTo>
                <a:lnTo>
                  <a:pt x="129" y="72"/>
                </a:lnTo>
                <a:lnTo>
                  <a:pt x="129" y="68"/>
                </a:lnTo>
                <a:lnTo>
                  <a:pt x="129" y="65"/>
                </a:lnTo>
                <a:lnTo>
                  <a:pt x="129" y="61"/>
                </a:lnTo>
                <a:lnTo>
                  <a:pt x="129" y="59"/>
                </a:lnTo>
                <a:lnTo>
                  <a:pt x="128" y="55"/>
                </a:lnTo>
                <a:lnTo>
                  <a:pt x="128" y="51"/>
                </a:lnTo>
                <a:lnTo>
                  <a:pt x="127" y="49"/>
                </a:lnTo>
                <a:lnTo>
                  <a:pt x="127" y="45"/>
                </a:lnTo>
                <a:lnTo>
                  <a:pt x="126" y="43"/>
                </a:lnTo>
                <a:lnTo>
                  <a:pt x="125" y="39"/>
                </a:lnTo>
                <a:lnTo>
                  <a:pt x="123" y="37"/>
                </a:lnTo>
                <a:lnTo>
                  <a:pt x="122" y="33"/>
                </a:lnTo>
                <a:lnTo>
                  <a:pt x="120" y="31"/>
                </a:lnTo>
                <a:lnTo>
                  <a:pt x="119" y="29"/>
                </a:lnTo>
                <a:lnTo>
                  <a:pt x="116" y="26"/>
                </a:lnTo>
                <a:lnTo>
                  <a:pt x="115" y="24"/>
                </a:lnTo>
                <a:lnTo>
                  <a:pt x="113" y="21"/>
                </a:lnTo>
                <a:lnTo>
                  <a:pt x="110" y="19"/>
                </a:lnTo>
                <a:lnTo>
                  <a:pt x="108" y="17"/>
                </a:lnTo>
                <a:lnTo>
                  <a:pt x="105" y="15"/>
                </a:lnTo>
                <a:lnTo>
                  <a:pt x="103" y="13"/>
                </a:lnTo>
                <a:lnTo>
                  <a:pt x="101" y="11"/>
                </a:lnTo>
                <a:lnTo>
                  <a:pt x="98" y="9"/>
                </a:lnTo>
                <a:lnTo>
                  <a:pt x="96" y="8"/>
                </a:lnTo>
                <a:lnTo>
                  <a:pt x="92" y="7"/>
                </a:lnTo>
                <a:lnTo>
                  <a:pt x="90" y="5"/>
                </a:lnTo>
                <a:lnTo>
                  <a:pt x="87" y="3"/>
                </a:lnTo>
                <a:lnTo>
                  <a:pt x="84" y="3"/>
                </a:lnTo>
                <a:lnTo>
                  <a:pt x="81" y="2"/>
                </a:lnTo>
                <a:lnTo>
                  <a:pt x="78" y="1"/>
                </a:lnTo>
                <a:lnTo>
                  <a:pt x="74" y="1"/>
                </a:lnTo>
                <a:lnTo>
                  <a:pt x="72" y="0"/>
                </a:lnTo>
                <a:lnTo>
                  <a:pt x="68" y="0"/>
                </a:lnTo>
                <a:lnTo>
                  <a:pt x="64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35" name="Line 4"/>
          <p:cNvSpPr>
            <a:spLocks noChangeShapeType="1"/>
          </p:cNvSpPr>
          <p:nvPr/>
        </p:nvSpPr>
        <p:spPr bwMode="auto">
          <a:xfrm>
            <a:off x="1090613" y="2089150"/>
            <a:ext cx="1354137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36" name="Line 5"/>
          <p:cNvSpPr>
            <a:spLocks noChangeShapeType="1"/>
          </p:cNvSpPr>
          <p:nvPr/>
        </p:nvSpPr>
        <p:spPr bwMode="auto">
          <a:xfrm flipH="1">
            <a:off x="4410075" y="2624138"/>
            <a:ext cx="325438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37" name="Freeform 6"/>
          <p:cNvSpPr>
            <a:spLocks/>
          </p:cNvSpPr>
          <p:nvPr/>
        </p:nvSpPr>
        <p:spPr bwMode="auto">
          <a:xfrm>
            <a:off x="3513138" y="1689100"/>
            <a:ext cx="1222375" cy="935038"/>
          </a:xfrm>
          <a:custGeom>
            <a:avLst/>
            <a:gdLst>
              <a:gd name="T0" fmla="*/ 1222375 w 1538"/>
              <a:gd name="T1" fmla="*/ 935038 h 1178"/>
              <a:gd name="T2" fmla="*/ 1222375 w 1538"/>
              <a:gd name="T3" fmla="*/ 534194 h 1178"/>
              <a:gd name="T4" fmla="*/ 0 w 1538"/>
              <a:gd name="T5" fmla="*/ 267494 h 1178"/>
              <a:gd name="T6" fmla="*/ 0 w 1538"/>
              <a:gd name="T7" fmla="*/ 0 h 11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38" h="1178">
                <a:moveTo>
                  <a:pt x="1538" y="1178"/>
                </a:moveTo>
                <a:lnTo>
                  <a:pt x="1538" y="673"/>
                </a:lnTo>
                <a:lnTo>
                  <a:pt x="0" y="337"/>
                </a:lnTo>
                <a:lnTo>
                  <a:pt x="0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38" name="Freeform 7"/>
          <p:cNvSpPr>
            <a:spLocks/>
          </p:cNvSpPr>
          <p:nvPr/>
        </p:nvSpPr>
        <p:spPr bwMode="auto">
          <a:xfrm>
            <a:off x="3513138" y="1555750"/>
            <a:ext cx="1222375" cy="935038"/>
          </a:xfrm>
          <a:custGeom>
            <a:avLst/>
            <a:gdLst>
              <a:gd name="T0" fmla="*/ 1222375 w 1538"/>
              <a:gd name="T1" fmla="*/ 0 h 1178"/>
              <a:gd name="T2" fmla="*/ 1222375 w 1538"/>
              <a:gd name="T3" fmla="*/ 400844 h 1178"/>
              <a:gd name="T4" fmla="*/ 0 w 1538"/>
              <a:gd name="T5" fmla="*/ 667544 h 1178"/>
              <a:gd name="T6" fmla="*/ 0 w 1538"/>
              <a:gd name="T7" fmla="*/ 935038 h 11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538" h="1178">
                <a:moveTo>
                  <a:pt x="1538" y="0"/>
                </a:moveTo>
                <a:lnTo>
                  <a:pt x="1538" y="505"/>
                </a:lnTo>
                <a:lnTo>
                  <a:pt x="0" y="841"/>
                </a:lnTo>
                <a:lnTo>
                  <a:pt x="0" y="1178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39" name="Freeform 8"/>
          <p:cNvSpPr>
            <a:spLocks/>
          </p:cNvSpPr>
          <p:nvPr/>
        </p:nvSpPr>
        <p:spPr bwMode="auto">
          <a:xfrm>
            <a:off x="4716463" y="1536700"/>
            <a:ext cx="38100" cy="38100"/>
          </a:xfrm>
          <a:custGeom>
            <a:avLst/>
            <a:gdLst>
              <a:gd name="T0" fmla="*/ 18256 w 48"/>
              <a:gd name="T1" fmla="*/ 0 h 48"/>
              <a:gd name="T2" fmla="*/ 15081 w 48"/>
              <a:gd name="T3" fmla="*/ 794 h 48"/>
              <a:gd name="T4" fmla="*/ 12700 w 48"/>
              <a:gd name="T5" fmla="*/ 794 h 48"/>
              <a:gd name="T6" fmla="*/ 10319 w 48"/>
              <a:gd name="T7" fmla="*/ 2381 h 48"/>
              <a:gd name="T8" fmla="*/ 7938 w 48"/>
              <a:gd name="T9" fmla="*/ 3175 h 48"/>
              <a:gd name="T10" fmla="*/ 5556 w 48"/>
              <a:gd name="T11" fmla="*/ 5556 h 48"/>
              <a:gd name="T12" fmla="*/ 3969 w 48"/>
              <a:gd name="T13" fmla="*/ 7144 h 48"/>
              <a:gd name="T14" fmla="*/ 2381 w 48"/>
              <a:gd name="T15" fmla="*/ 10319 h 48"/>
              <a:gd name="T16" fmla="*/ 794 w 48"/>
              <a:gd name="T17" fmla="*/ 11906 h 48"/>
              <a:gd name="T18" fmla="*/ 0 w 48"/>
              <a:gd name="T19" fmla="*/ 15081 h 48"/>
              <a:gd name="T20" fmla="*/ 0 w 48"/>
              <a:gd name="T21" fmla="*/ 17463 h 48"/>
              <a:gd name="T22" fmla="*/ 0 w 48"/>
              <a:gd name="T23" fmla="*/ 19844 h 48"/>
              <a:gd name="T24" fmla="*/ 0 w 48"/>
              <a:gd name="T25" fmla="*/ 22225 h 48"/>
              <a:gd name="T26" fmla="*/ 794 w 48"/>
              <a:gd name="T27" fmla="*/ 25400 h 48"/>
              <a:gd name="T28" fmla="*/ 2381 w 48"/>
              <a:gd name="T29" fmla="*/ 28575 h 48"/>
              <a:gd name="T30" fmla="*/ 3969 w 48"/>
              <a:gd name="T31" fmla="*/ 30163 h 48"/>
              <a:gd name="T32" fmla="*/ 5556 w 48"/>
              <a:gd name="T33" fmla="*/ 31750 h 48"/>
              <a:gd name="T34" fmla="*/ 7938 w 48"/>
              <a:gd name="T35" fmla="*/ 34131 h 48"/>
              <a:gd name="T36" fmla="*/ 10319 w 48"/>
              <a:gd name="T37" fmla="*/ 35719 h 48"/>
              <a:gd name="T38" fmla="*/ 12700 w 48"/>
              <a:gd name="T39" fmla="*/ 36513 h 48"/>
              <a:gd name="T40" fmla="*/ 15081 w 48"/>
              <a:gd name="T41" fmla="*/ 38100 h 48"/>
              <a:gd name="T42" fmla="*/ 18256 w 48"/>
              <a:gd name="T43" fmla="*/ 38100 h 48"/>
              <a:gd name="T44" fmla="*/ 19844 w 48"/>
              <a:gd name="T45" fmla="*/ 38100 h 48"/>
              <a:gd name="T46" fmla="*/ 23019 w 48"/>
              <a:gd name="T47" fmla="*/ 38100 h 48"/>
              <a:gd name="T48" fmla="*/ 26194 w 48"/>
              <a:gd name="T49" fmla="*/ 36513 h 48"/>
              <a:gd name="T50" fmla="*/ 28575 w 48"/>
              <a:gd name="T51" fmla="*/ 35719 h 48"/>
              <a:gd name="T52" fmla="*/ 30956 w 48"/>
              <a:gd name="T53" fmla="*/ 34131 h 48"/>
              <a:gd name="T54" fmla="*/ 32544 w 48"/>
              <a:gd name="T55" fmla="*/ 31750 h 48"/>
              <a:gd name="T56" fmla="*/ 34925 w 48"/>
              <a:gd name="T57" fmla="*/ 30163 h 48"/>
              <a:gd name="T58" fmla="*/ 36513 w 48"/>
              <a:gd name="T59" fmla="*/ 28575 h 48"/>
              <a:gd name="T60" fmla="*/ 37306 w 48"/>
              <a:gd name="T61" fmla="*/ 25400 h 48"/>
              <a:gd name="T62" fmla="*/ 38100 w 48"/>
              <a:gd name="T63" fmla="*/ 22225 h 48"/>
              <a:gd name="T64" fmla="*/ 38100 w 48"/>
              <a:gd name="T65" fmla="*/ 19844 h 48"/>
              <a:gd name="T66" fmla="*/ 38100 w 48"/>
              <a:gd name="T67" fmla="*/ 17463 h 48"/>
              <a:gd name="T68" fmla="*/ 38100 w 48"/>
              <a:gd name="T69" fmla="*/ 15081 h 48"/>
              <a:gd name="T70" fmla="*/ 37306 w 48"/>
              <a:gd name="T71" fmla="*/ 11906 h 48"/>
              <a:gd name="T72" fmla="*/ 36513 w 48"/>
              <a:gd name="T73" fmla="*/ 10319 h 48"/>
              <a:gd name="T74" fmla="*/ 34925 w 48"/>
              <a:gd name="T75" fmla="*/ 7144 h 48"/>
              <a:gd name="T76" fmla="*/ 32544 w 48"/>
              <a:gd name="T77" fmla="*/ 5556 h 48"/>
              <a:gd name="T78" fmla="*/ 30956 w 48"/>
              <a:gd name="T79" fmla="*/ 3175 h 48"/>
              <a:gd name="T80" fmla="*/ 28575 w 48"/>
              <a:gd name="T81" fmla="*/ 2381 h 48"/>
              <a:gd name="T82" fmla="*/ 26194 w 48"/>
              <a:gd name="T83" fmla="*/ 794 h 48"/>
              <a:gd name="T84" fmla="*/ 23019 w 48"/>
              <a:gd name="T85" fmla="*/ 794 h 48"/>
              <a:gd name="T86" fmla="*/ 19844 w 48"/>
              <a:gd name="T87" fmla="*/ 0 h 48"/>
              <a:gd name="T88" fmla="*/ 19050 w 48"/>
              <a:gd name="T89" fmla="*/ 19050 h 4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48" h="48">
                <a:moveTo>
                  <a:pt x="24" y="24"/>
                </a:moveTo>
                <a:lnTo>
                  <a:pt x="24" y="0"/>
                </a:lnTo>
                <a:lnTo>
                  <a:pt x="23" y="0"/>
                </a:lnTo>
                <a:lnTo>
                  <a:pt x="22" y="0"/>
                </a:lnTo>
                <a:lnTo>
                  <a:pt x="21" y="0"/>
                </a:lnTo>
                <a:lnTo>
                  <a:pt x="19" y="1"/>
                </a:lnTo>
                <a:lnTo>
                  <a:pt x="18" y="1"/>
                </a:lnTo>
                <a:lnTo>
                  <a:pt x="17" y="1"/>
                </a:lnTo>
                <a:lnTo>
                  <a:pt x="16" y="1"/>
                </a:lnTo>
                <a:lnTo>
                  <a:pt x="15" y="2"/>
                </a:lnTo>
                <a:lnTo>
                  <a:pt x="13" y="2"/>
                </a:lnTo>
                <a:lnTo>
                  <a:pt x="13" y="3"/>
                </a:lnTo>
                <a:lnTo>
                  <a:pt x="12" y="3"/>
                </a:lnTo>
                <a:lnTo>
                  <a:pt x="11" y="4"/>
                </a:lnTo>
                <a:lnTo>
                  <a:pt x="10" y="4"/>
                </a:lnTo>
                <a:lnTo>
                  <a:pt x="9" y="6"/>
                </a:lnTo>
                <a:lnTo>
                  <a:pt x="7" y="7"/>
                </a:lnTo>
                <a:lnTo>
                  <a:pt x="6" y="8"/>
                </a:lnTo>
                <a:lnTo>
                  <a:pt x="5" y="9"/>
                </a:lnTo>
                <a:lnTo>
                  <a:pt x="4" y="10"/>
                </a:lnTo>
                <a:lnTo>
                  <a:pt x="4" y="12"/>
                </a:lnTo>
                <a:lnTo>
                  <a:pt x="3" y="13"/>
                </a:lnTo>
                <a:lnTo>
                  <a:pt x="3" y="14"/>
                </a:lnTo>
                <a:lnTo>
                  <a:pt x="1" y="15"/>
                </a:lnTo>
                <a:lnTo>
                  <a:pt x="1" y="16"/>
                </a:lnTo>
                <a:lnTo>
                  <a:pt x="1" y="18"/>
                </a:lnTo>
                <a:lnTo>
                  <a:pt x="0" y="19"/>
                </a:lnTo>
                <a:lnTo>
                  <a:pt x="0" y="20"/>
                </a:lnTo>
                <a:lnTo>
                  <a:pt x="0" y="21"/>
                </a:lnTo>
                <a:lnTo>
                  <a:pt x="0" y="22"/>
                </a:lnTo>
                <a:lnTo>
                  <a:pt x="0" y="24"/>
                </a:lnTo>
                <a:lnTo>
                  <a:pt x="0" y="25"/>
                </a:lnTo>
                <a:lnTo>
                  <a:pt x="0" y="26"/>
                </a:lnTo>
                <a:lnTo>
                  <a:pt x="0" y="27"/>
                </a:lnTo>
                <a:lnTo>
                  <a:pt x="0" y="28"/>
                </a:lnTo>
                <a:lnTo>
                  <a:pt x="1" y="30"/>
                </a:lnTo>
                <a:lnTo>
                  <a:pt x="1" y="31"/>
                </a:lnTo>
                <a:lnTo>
                  <a:pt x="1" y="32"/>
                </a:lnTo>
                <a:lnTo>
                  <a:pt x="3" y="33"/>
                </a:lnTo>
                <a:lnTo>
                  <a:pt x="3" y="34"/>
                </a:lnTo>
                <a:lnTo>
                  <a:pt x="3" y="36"/>
                </a:lnTo>
                <a:lnTo>
                  <a:pt x="4" y="37"/>
                </a:lnTo>
                <a:lnTo>
                  <a:pt x="5" y="38"/>
                </a:lnTo>
                <a:lnTo>
                  <a:pt x="6" y="39"/>
                </a:lnTo>
                <a:lnTo>
                  <a:pt x="6" y="40"/>
                </a:lnTo>
                <a:lnTo>
                  <a:pt x="7" y="40"/>
                </a:lnTo>
                <a:lnTo>
                  <a:pt x="9" y="42"/>
                </a:lnTo>
                <a:lnTo>
                  <a:pt x="9" y="43"/>
                </a:lnTo>
                <a:lnTo>
                  <a:pt x="10" y="43"/>
                </a:lnTo>
                <a:lnTo>
                  <a:pt x="11" y="44"/>
                </a:lnTo>
                <a:lnTo>
                  <a:pt x="12" y="44"/>
                </a:lnTo>
                <a:lnTo>
                  <a:pt x="13" y="45"/>
                </a:lnTo>
                <a:lnTo>
                  <a:pt x="15" y="46"/>
                </a:lnTo>
                <a:lnTo>
                  <a:pt x="16" y="46"/>
                </a:lnTo>
                <a:lnTo>
                  <a:pt x="17" y="46"/>
                </a:lnTo>
                <a:lnTo>
                  <a:pt x="18" y="48"/>
                </a:lnTo>
                <a:lnTo>
                  <a:pt x="19" y="48"/>
                </a:lnTo>
                <a:lnTo>
                  <a:pt x="21" y="48"/>
                </a:lnTo>
                <a:lnTo>
                  <a:pt x="22" y="48"/>
                </a:lnTo>
                <a:lnTo>
                  <a:pt x="23" y="48"/>
                </a:lnTo>
                <a:lnTo>
                  <a:pt x="24" y="48"/>
                </a:lnTo>
                <a:lnTo>
                  <a:pt x="25" y="48"/>
                </a:lnTo>
                <a:lnTo>
                  <a:pt x="27" y="48"/>
                </a:lnTo>
                <a:lnTo>
                  <a:pt x="28" y="48"/>
                </a:lnTo>
                <a:lnTo>
                  <a:pt x="29" y="48"/>
                </a:lnTo>
                <a:lnTo>
                  <a:pt x="30" y="48"/>
                </a:lnTo>
                <a:lnTo>
                  <a:pt x="31" y="46"/>
                </a:lnTo>
                <a:lnTo>
                  <a:pt x="33" y="46"/>
                </a:lnTo>
                <a:lnTo>
                  <a:pt x="34" y="46"/>
                </a:lnTo>
                <a:lnTo>
                  <a:pt x="35" y="45"/>
                </a:lnTo>
                <a:lnTo>
                  <a:pt x="36" y="45"/>
                </a:lnTo>
                <a:lnTo>
                  <a:pt x="36" y="44"/>
                </a:lnTo>
                <a:lnTo>
                  <a:pt x="38" y="44"/>
                </a:lnTo>
                <a:lnTo>
                  <a:pt x="39" y="43"/>
                </a:lnTo>
                <a:lnTo>
                  <a:pt x="40" y="43"/>
                </a:lnTo>
                <a:lnTo>
                  <a:pt x="41" y="42"/>
                </a:lnTo>
                <a:lnTo>
                  <a:pt x="41" y="40"/>
                </a:lnTo>
                <a:lnTo>
                  <a:pt x="42" y="40"/>
                </a:lnTo>
                <a:lnTo>
                  <a:pt x="44" y="39"/>
                </a:lnTo>
                <a:lnTo>
                  <a:pt x="44" y="38"/>
                </a:lnTo>
                <a:lnTo>
                  <a:pt x="45" y="37"/>
                </a:lnTo>
                <a:lnTo>
                  <a:pt x="46" y="36"/>
                </a:lnTo>
                <a:lnTo>
                  <a:pt x="46" y="34"/>
                </a:lnTo>
                <a:lnTo>
                  <a:pt x="47" y="33"/>
                </a:lnTo>
                <a:lnTo>
                  <a:pt x="47" y="32"/>
                </a:lnTo>
                <a:lnTo>
                  <a:pt x="47" y="31"/>
                </a:lnTo>
                <a:lnTo>
                  <a:pt x="47" y="30"/>
                </a:lnTo>
                <a:lnTo>
                  <a:pt x="48" y="28"/>
                </a:lnTo>
                <a:lnTo>
                  <a:pt x="48" y="27"/>
                </a:lnTo>
                <a:lnTo>
                  <a:pt x="48" y="26"/>
                </a:lnTo>
                <a:lnTo>
                  <a:pt x="48" y="25"/>
                </a:lnTo>
                <a:lnTo>
                  <a:pt x="48" y="24"/>
                </a:lnTo>
                <a:lnTo>
                  <a:pt x="48" y="22"/>
                </a:lnTo>
                <a:lnTo>
                  <a:pt x="48" y="21"/>
                </a:lnTo>
                <a:lnTo>
                  <a:pt x="48" y="20"/>
                </a:lnTo>
                <a:lnTo>
                  <a:pt x="48" y="19"/>
                </a:lnTo>
                <a:lnTo>
                  <a:pt x="47" y="18"/>
                </a:lnTo>
                <a:lnTo>
                  <a:pt x="47" y="16"/>
                </a:lnTo>
                <a:lnTo>
                  <a:pt x="47" y="15"/>
                </a:lnTo>
                <a:lnTo>
                  <a:pt x="47" y="14"/>
                </a:lnTo>
                <a:lnTo>
                  <a:pt x="46" y="14"/>
                </a:lnTo>
                <a:lnTo>
                  <a:pt x="46" y="13"/>
                </a:lnTo>
                <a:lnTo>
                  <a:pt x="45" y="12"/>
                </a:lnTo>
                <a:lnTo>
                  <a:pt x="45" y="10"/>
                </a:lnTo>
                <a:lnTo>
                  <a:pt x="44" y="9"/>
                </a:lnTo>
                <a:lnTo>
                  <a:pt x="44" y="8"/>
                </a:lnTo>
                <a:lnTo>
                  <a:pt x="42" y="8"/>
                </a:lnTo>
                <a:lnTo>
                  <a:pt x="41" y="7"/>
                </a:lnTo>
                <a:lnTo>
                  <a:pt x="41" y="6"/>
                </a:lnTo>
                <a:lnTo>
                  <a:pt x="40" y="6"/>
                </a:lnTo>
                <a:lnTo>
                  <a:pt x="39" y="4"/>
                </a:lnTo>
                <a:lnTo>
                  <a:pt x="38" y="4"/>
                </a:lnTo>
                <a:lnTo>
                  <a:pt x="36" y="3"/>
                </a:lnTo>
                <a:lnTo>
                  <a:pt x="35" y="2"/>
                </a:lnTo>
                <a:lnTo>
                  <a:pt x="34" y="2"/>
                </a:lnTo>
                <a:lnTo>
                  <a:pt x="33" y="1"/>
                </a:lnTo>
                <a:lnTo>
                  <a:pt x="31" y="1"/>
                </a:lnTo>
                <a:lnTo>
                  <a:pt x="30" y="1"/>
                </a:lnTo>
                <a:lnTo>
                  <a:pt x="29" y="1"/>
                </a:lnTo>
                <a:lnTo>
                  <a:pt x="28" y="0"/>
                </a:lnTo>
                <a:lnTo>
                  <a:pt x="27" y="0"/>
                </a:lnTo>
                <a:lnTo>
                  <a:pt x="25" y="0"/>
                </a:lnTo>
                <a:lnTo>
                  <a:pt x="24" y="0"/>
                </a:lnTo>
                <a:lnTo>
                  <a:pt x="24" y="24"/>
                </a:lnTo>
                <a:close/>
              </a:path>
            </a:pathLst>
          </a:custGeom>
          <a:solidFill>
            <a:srgbClr val="000000"/>
          </a:solidFill>
          <a:ln w="1905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440" name="Freeform 9"/>
          <p:cNvSpPr>
            <a:spLocks/>
          </p:cNvSpPr>
          <p:nvPr/>
        </p:nvSpPr>
        <p:spPr bwMode="auto">
          <a:xfrm>
            <a:off x="4703763" y="1525588"/>
            <a:ext cx="47625" cy="46037"/>
          </a:xfrm>
          <a:custGeom>
            <a:avLst/>
            <a:gdLst>
              <a:gd name="T0" fmla="*/ 20987 w 59"/>
              <a:gd name="T1" fmla="*/ 0 h 59"/>
              <a:gd name="T2" fmla="*/ 16951 w 59"/>
              <a:gd name="T3" fmla="*/ 780 h 59"/>
              <a:gd name="T4" fmla="*/ 14530 w 59"/>
              <a:gd name="T5" fmla="*/ 2341 h 59"/>
              <a:gd name="T6" fmla="*/ 11301 w 59"/>
              <a:gd name="T7" fmla="*/ 3901 h 59"/>
              <a:gd name="T8" fmla="*/ 8879 w 59"/>
              <a:gd name="T9" fmla="*/ 5462 h 59"/>
              <a:gd name="T10" fmla="*/ 5650 w 59"/>
              <a:gd name="T11" fmla="*/ 7803 h 59"/>
              <a:gd name="T12" fmla="*/ 4036 w 59"/>
              <a:gd name="T13" fmla="*/ 10144 h 59"/>
              <a:gd name="T14" fmla="*/ 1614 w 59"/>
              <a:gd name="T15" fmla="*/ 13265 h 59"/>
              <a:gd name="T16" fmla="*/ 807 w 59"/>
              <a:gd name="T17" fmla="*/ 16386 h 59"/>
              <a:gd name="T18" fmla="*/ 0 w 59"/>
              <a:gd name="T19" fmla="*/ 19507 h 59"/>
              <a:gd name="T20" fmla="*/ 0 w 59"/>
              <a:gd name="T21" fmla="*/ 22628 h 59"/>
              <a:gd name="T22" fmla="*/ 0 w 59"/>
              <a:gd name="T23" fmla="*/ 25750 h 59"/>
              <a:gd name="T24" fmla="*/ 807 w 59"/>
              <a:gd name="T25" fmla="*/ 28871 h 59"/>
              <a:gd name="T26" fmla="*/ 1614 w 59"/>
              <a:gd name="T27" fmla="*/ 31992 h 59"/>
              <a:gd name="T28" fmla="*/ 2422 w 59"/>
              <a:gd name="T29" fmla="*/ 35113 h 59"/>
              <a:gd name="T30" fmla="*/ 4843 w 59"/>
              <a:gd name="T31" fmla="*/ 37454 h 59"/>
              <a:gd name="T32" fmla="*/ 7265 w 59"/>
              <a:gd name="T33" fmla="*/ 39795 h 59"/>
              <a:gd name="T34" fmla="*/ 10494 w 59"/>
              <a:gd name="T35" fmla="*/ 42136 h 59"/>
              <a:gd name="T36" fmla="*/ 13722 w 59"/>
              <a:gd name="T37" fmla="*/ 42916 h 59"/>
              <a:gd name="T38" fmla="*/ 16144 w 59"/>
              <a:gd name="T39" fmla="*/ 45257 h 59"/>
              <a:gd name="T40" fmla="*/ 20180 w 59"/>
              <a:gd name="T41" fmla="*/ 46037 h 59"/>
              <a:gd name="T42" fmla="*/ 23409 w 59"/>
              <a:gd name="T43" fmla="*/ 46037 h 59"/>
              <a:gd name="T44" fmla="*/ 25831 w 59"/>
              <a:gd name="T45" fmla="*/ 46037 h 59"/>
              <a:gd name="T46" fmla="*/ 29059 w 59"/>
              <a:gd name="T47" fmla="*/ 45257 h 59"/>
              <a:gd name="T48" fmla="*/ 33095 w 59"/>
              <a:gd name="T49" fmla="*/ 44476 h 59"/>
              <a:gd name="T50" fmla="*/ 35517 w 59"/>
              <a:gd name="T51" fmla="*/ 42136 h 59"/>
              <a:gd name="T52" fmla="*/ 38746 w 59"/>
              <a:gd name="T53" fmla="*/ 40575 h 59"/>
              <a:gd name="T54" fmla="*/ 40360 w 59"/>
              <a:gd name="T55" fmla="*/ 38234 h 59"/>
              <a:gd name="T56" fmla="*/ 43589 w 59"/>
              <a:gd name="T57" fmla="*/ 35893 h 59"/>
              <a:gd name="T58" fmla="*/ 44396 w 59"/>
              <a:gd name="T59" fmla="*/ 32772 h 59"/>
              <a:gd name="T60" fmla="*/ 46818 w 59"/>
              <a:gd name="T61" fmla="*/ 30431 h 59"/>
              <a:gd name="T62" fmla="*/ 46818 w 59"/>
              <a:gd name="T63" fmla="*/ 26530 h 59"/>
              <a:gd name="T64" fmla="*/ 47625 w 59"/>
              <a:gd name="T65" fmla="*/ 22628 h 59"/>
              <a:gd name="T66" fmla="*/ 47625 w 59"/>
              <a:gd name="T67" fmla="*/ 21068 h 59"/>
              <a:gd name="T68" fmla="*/ 46818 w 59"/>
              <a:gd name="T69" fmla="*/ 17166 h 59"/>
              <a:gd name="T70" fmla="*/ 45203 w 59"/>
              <a:gd name="T71" fmla="*/ 14045 h 59"/>
              <a:gd name="T72" fmla="*/ 43589 w 59"/>
              <a:gd name="T73" fmla="*/ 11704 h 59"/>
              <a:gd name="T74" fmla="*/ 41975 w 59"/>
              <a:gd name="T75" fmla="*/ 8583 h 59"/>
              <a:gd name="T76" fmla="*/ 39553 w 59"/>
              <a:gd name="T77" fmla="*/ 5462 h 59"/>
              <a:gd name="T78" fmla="*/ 36324 w 59"/>
              <a:gd name="T79" fmla="*/ 3901 h 59"/>
              <a:gd name="T80" fmla="*/ 33903 w 59"/>
              <a:gd name="T81" fmla="*/ 2341 h 59"/>
              <a:gd name="T82" fmla="*/ 30674 w 59"/>
              <a:gd name="T83" fmla="*/ 780 h 59"/>
              <a:gd name="T84" fmla="*/ 26638 w 59"/>
              <a:gd name="T85" fmla="*/ 0 h 59"/>
              <a:gd name="T86" fmla="*/ 23409 w 59"/>
              <a:gd name="T87" fmla="*/ 0 h 5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9" h="59">
                <a:moveTo>
                  <a:pt x="29" y="0"/>
                </a:moveTo>
                <a:lnTo>
                  <a:pt x="27" y="0"/>
                </a:lnTo>
                <a:lnTo>
                  <a:pt x="26" y="0"/>
                </a:lnTo>
                <a:lnTo>
                  <a:pt x="25" y="0"/>
                </a:lnTo>
                <a:lnTo>
                  <a:pt x="23" y="1"/>
                </a:lnTo>
                <a:lnTo>
                  <a:pt x="21" y="1"/>
                </a:lnTo>
                <a:lnTo>
                  <a:pt x="20" y="1"/>
                </a:lnTo>
                <a:lnTo>
                  <a:pt x="19" y="1"/>
                </a:lnTo>
                <a:lnTo>
                  <a:pt x="18" y="3"/>
                </a:lnTo>
                <a:lnTo>
                  <a:pt x="17" y="3"/>
                </a:lnTo>
                <a:lnTo>
                  <a:pt x="15" y="4"/>
                </a:lnTo>
                <a:lnTo>
                  <a:pt x="14" y="5"/>
                </a:lnTo>
                <a:lnTo>
                  <a:pt x="13" y="5"/>
                </a:lnTo>
                <a:lnTo>
                  <a:pt x="12" y="6"/>
                </a:lnTo>
                <a:lnTo>
                  <a:pt x="11" y="7"/>
                </a:lnTo>
                <a:lnTo>
                  <a:pt x="9" y="7"/>
                </a:lnTo>
                <a:lnTo>
                  <a:pt x="8" y="9"/>
                </a:lnTo>
                <a:lnTo>
                  <a:pt x="7" y="10"/>
                </a:lnTo>
                <a:lnTo>
                  <a:pt x="6" y="11"/>
                </a:lnTo>
                <a:lnTo>
                  <a:pt x="6" y="12"/>
                </a:lnTo>
                <a:lnTo>
                  <a:pt x="5" y="13"/>
                </a:lnTo>
                <a:lnTo>
                  <a:pt x="3" y="15"/>
                </a:lnTo>
                <a:lnTo>
                  <a:pt x="3" y="16"/>
                </a:lnTo>
                <a:lnTo>
                  <a:pt x="2" y="17"/>
                </a:lnTo>
                <a:lnTo>
                  <a:pt x="2" y="18"/>
                </a:lnTo>
                <a:lnTo>
                  <a:pt x="1" y="19"/>
                </a:lnTo>
                <a:lnTo>
                  <a:pt x="1" y="21"/>
                </a:lnTo>
                <a:lnTo>
                  <a:pt x="1" y="22"/>
                </a:lnTo>
                <a:lnTo>
                  <a:pt x="0" y="24"/>
                </a:lnTo>
                <a:lnTo>
                  <a:pt x="0" y="25"/>
                </a:lnTo>
                <a:lnTo>
                  <a:pt x="0" y="27"/>
                </a:lnTo>
                <a:lnTo>
                  <a:pt x="0" y="28"/>
                </a:lnTo>
                <a:lnTo>
                  <a:pt x="0" y="29"/>
                </a:lnTo>
                <a:lnTo>
                  <a:pt x="0" y="31"/>
                </a:lnTo>
                <a:lnTo>
                  <a:pt x="0" y="33"/>
                </a:lnTo>
                <a:lnTo>
                  <a:pt x="0" y="34"/>
                </a:lnTo>
                <a:lnTo>
                  <a:pt x="0" y="35"/>
                </a:lnTo>
                <a:lnTo>
                  <a:pt x="1" y="37"/>
                </a:lnTo>
                <a:lnTo>
                  <a:pt x="1" y="39"/>
                </a:lnTo>
                <a:lnTo>
                  <a:pt x="1" y="40"/>
                </a:lnTo>
                <a:lnTo>
                  <a:pt x="2" y="41"/>
                </a:lnTo>
                <a:lnTo>
                  <a:pt x="2" y="42"/>
                </a:lnTo>
                <a:lnTo>
                  <a:pt x="3" y="43"/>
                </a:lnTo>
                <a:lnTo>
                  <a:pt x="3" y="45"/>
                </a:lnTo>
                <a:lnTo>
                  <a:pt x="5" y="46"/>
                </a:lnTo>
                <a:lnTo>
                  <a:pt x="6" y="47"/>
                </a:lnTo>
                <a:lnTo>
                  <a:pt x="6" y="48"/>
                </a:lnTo>
                <a:lnTo>
                  <a:pt x="7" y="49"/>
                </a:lnTo>
                <a:lnTo>
                  <a:pt x="8" y="51"/>
                </a:lnTo>
                <a:lnTo>
                  <a:pt x="9" y="51"/>
                </a:lnTo>
                <a:lnTo>
                  <a:pt x="11" y="52"/>
                </a:lnTo>
                <a:lnTo>
                  <a:pt x="12" y="53"/>
                </a:lnTo>
                <a:lnTo>
                  <a:pt x="13" y="54"/>
                </a:lnTo>
                <a:lnTo>
                  <a:pt x="14" y="54"/>
                </a:lnTo>
                <a:lnTo>
                  <a:pt x="15" y="55"/>
                </a:lnTo>
                <a:lnTo>
                  <a:pt x="17" y="55"/>
                </a:lnTo>
                <a:lnTo>
                  <a:pt x="18" y="57"/>
                </a:lnTo>
                <a:lnTo>
                  <a:pt x="19" y="57"/>
                </a:lnTo>
                <a:lnTo>
                  <a:pt x="20" y="58"/>
                </a:lnTo>
                <a:lnTo>
                  <a:pt x="21" y="58"/>
                </a:lnTo>
                <a:lnTo>
                  <a:pt x="23" y="58"/>
                </a:lnTo>
                <a:lnTo>
                  <a:pt x="25" y="59"/>
                </a:lnTo>
                <a:lnTo>
                  <a:pt x="26" y="59"/>
                </a:lnTo>
                <a:lnTo>
                  <a:pt x="27" y="59"/>
                </a:lnTo>
                <a:lnTo>
                  <a:pt x="29" y="59"/>
                </a:lnTo>
                <a:lnTo>
                  <a:pt x="31" y="59"/>
                </a:lnTo>
                <a:lnTo>
                  <a:pt x="32" y="59"/>
                </a:lnTo>
                <a:lnTo>
                  <a:pt x="33" y="59"/>
                </a:lnTo>
                <a:lnTo>
                  <a:pt x="35" y="58"/>
                </a:lnTo>
                <a:lnTo>
                  <a:pt x="36" y="58"/>
                </a:lnTo>
                <a:lnTo>
                  <a:pt x="38" y="58"/>
                </a:lnTo>
                <a:lnTo>
                  <a:pt x="39" y="57"/>
                </a:lnTo>
                <a:lnTo>
                  <a:pt x="41" y="57"/>
                </a:lnTo>
                <a:lnTo>
                  <a:pt x="42" y="55"/>
                </a:lnTo>
                <a:lnTo>
                  <a:pt x="43" y="55"/>
                </a:lnTo>
                <a:lnTo>
                  <a:pt x="44" y="54"/>
                </a:lnTo>
                <a:lnTo>
                  <a:pt x="45" y="54"/>
                </a:lnTo>
                <a:lnTo>
                  <a:pt x="47" y="53"/>
                </a:lnTo>
                <a:lnTo>
                  <a:pt x="48" y="52"/>
                </a:lnTo>
                <a:lnTo>
                  <a:pt x="49" y="51"/>
                </a:lnTo>
                <a:lnTo>
                  <a:pt x="50" y="51"/>
                </a:lnTo>
                <a:lnTo>
                  <a:pt x="50" y="49"/>
                </a:lnTo>
                <a:lnTo>
                  <a:pt x="52" y="48"/>
                </a:lnTo>
                <a:lnTo>
                  <a:pt x="53" y="47"/>
                </a:lnTo>
                <a:lnTo>
                  <a:pt x="54" y="46"/>
                </a:lnTo>
                <a:lnTo>
                  <a:pt x="54" y="45"/>
                </a:lnTo>
                <a:lnTo>
                  <a:pt x="55" y="43"/>
                </a:lnTo>
                <a:lnTo>
                  <a:pt x="55" y="42"/>
                </a:lnTo>
                <a:lnTo>
                  <a:pt x="56" y="41"/>
                </a:lnTo>
                <a:lnTo>
                  <a:pt x="56" y="40"/>
                </a:lnTo>
                <a:lnTo>
                  <a:pt x="58" y="39"/>
                </a:lnTo>
                <a:lnTo>
                  <a:pt x="58" y="37"/>
                </a:lnTo>
                <a:lnTo>
                  <a:pt x="58" y="35"/>
                </a:lnTo>
                <a:lnTo>
                  <a:pt x="58" y="34"/>
                </a:lnTo>
                <a:lnTo>
                  <a:pt x="59" y="33"/>
                </a:lnTo>
                <a:lnTo>
                  <a:pt x="59" y="31"/>
                </a:lnTo>
                <a:lnTo>
                  <a:pt x="59" y="29"/>
                </a:lnTo>
                <a:lnTo>
                  <a:pt x="59" y="28"/>
                </a:lnTo>
                <a:lnTo>
                  <a:pt x="59" y="27"/>
                </a:lnTo>
                <a:lnTo>
                  <a:pt x="58" y="25"/>
                </a:lnTo>
                <a:lnTo>
                  <a:pt x="58" y="24"/>
                </a:lnTo>
                <a:lnTo>
                  <a:pt x="58" y="22"/>
                </a:lnTo>
                <a:lnTo>
                  <a:pt x="58" y="21"/>
                </a:lnTo>
                <a:lnTo>
                  <a:pt x="56" y="19"/>
                </a:lnTo>
                <a:lnTo>
                  <a:pt x="56" y="18"/>
                </a:lnTo>
                <a:lnTo>
                  <a:pt x="55" y="17"/>
                </a:lnTo>
                <a:lnTo>
                  <a:pt x="55" y="16"/>
                </a:lnTo>
                <a:lnTo>
                  <a:pt x="54" y="15"/>
                </a:lnTo>
                <a:lnTo>
                  <a:pt x="54" y="13"/>
                </a:lnTo>
                <a:lnTo>
                  <a:pt x="53" y="12"/>
                </a:lnTo>
                <a:lnTo>
                  <a:pt x="52" y="11"/>
                </a:lnTo>
                <a:lnTo>
                  <a:pt x="50" y="10"/>
                </a:lnTo>
                <a:lnTo>
                  <a:pt x="50" y="9"/>
                </a:lnTo>
                <a:lnTo>
                  <a:pt x="49" y="7"/>
                </a:lnTo>
                <a:lnTo>
                  <a:pt x="48" y="7"/>
                </a:lnTo>
                <a:lnTo>
                  <a:pt x="47" y="6"/>
                </a:lnTo>
                <a:lnTo>
                  <a:pt x="45" y="5"/>
                </a:lnTo>
                <a:lnTo>
                  <a:pt x="44" y="5"/>
                </a:lnTo>
                <a:lnTo>
                  <a:pt x="43" y="4"/>
                </a:lnTo>
                <a:lnTo>
                  <a:pt x="42" y="3"/>
                </a:lnTo>
                <a:lnTo>
                  <a:pt x="41" y="3"/>
                </a:lnTo>
                <a:lnTo>
                  <a:pt x="39" y="1"/>
                </a:lnTo>
                <a:lnTo>
                  <a:pt x="38" y="1"/>
                </a:lnTo>
                <a:lnTo>
                  <a:pt x="36" y="1"/>
                </a:lnTo>
                <a:lnTo>
                  <a:pt x="35" y="1"/>
                </a:lnTo>
                <a:lnTo>
                  <a:pt x="33" y="0"/>
                </a:lnTo>
                <a:lnTo>
                  <a:pt x="32" y="0"/>
                </a:lnTo>
                <a:lnTo>
                  <a:pt x="31" y="0"/>
                </a:lnTo>
                <a:lnTo>
                  <a:pt x="29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41" name="Freeform 10"/>
          <p:cNvSpPr>
            <a:spLocks/>
          </p:cNvSpPr>
          <p:nvPr/>
        </p:nvSpPr>
        <p:spPr bwMode="auto">
          <a:xfrm>
            <a:off x="4716463" y="2605088"/>
            <a:ext cx="38100" cy="38100"/>
          </a:xfrm>
          <a:custGeom>
            <a:avLst/>
            <a:gdLst>
              <a:gd name="T0" fmla="*/ 18256 w 48"/>
              <a:gd name="T1" fmla="*/ 0 h 48"/>
              <a:gd name="T2" fmla="*/ 15081 w 48"/>
              <a:gd name="T3" fmla="*/ 794 h 48"/>
              <a:gd name="T4" fmla="*/ 12700 w 48"/>
              <a:gd name="T5" fmla="*/ 794 h 48"/>
              <a:gd name="T6" fmla="*/ 10319 w 48"/>
              <a:gd name="T7" fmla="*/ 3175 h 48"/>
              <a:gd name="T8" fmla="*/ 7938 w 48"/>
              <a:gd name="T9" fmla="*/ 3969 h 48"/>
              <a:gd name="T10" fmla="*/ 5556 w 48"/>
              <a:gd name="T11" fmla="*/ 5556 h 48"/>
              <a:gd name="T12" fmla="*/ 3969 w 48"/>
              <a:gd name="T13" fmla="*/ 7938 h 48"/>
              <a:gd name="T14" fmla="*/ 2381 w 48"/>
              <a:gd name="T15" fmla="*/ 10319 h 48"/>
              <a:gd name="T16" fmla="*/ 794 w 48"/>
              <a:gd name="T17" fmla="*/ 12700 h 48"/>
              <a:gd name="T18" fmla="*/ 0 w 48"/>
              <a:gd name="T19" fmla="*/ 15081 h 48"/>
              <a:gd name="T20" fmla="*/ 0 w 48"/>
              <a:gd name="T21" fmla="*/ 18256 h 48"/>
              <a:gd name="T22" fmla="*/ 0 w 48"/>
              <a:gd name="T23" fmla="*/ 19844 h 48"/>
              <a:gd name="T24" fmla="*/ 0 w 48"/>
              <a:gd name="T25" fmla="*/ 23019 h 48"/>
              <a:gd name="T26" fmla="*/ 794 w 48"/>
              <a:gd name="T27" fmla="*/ 26194 h 48"/>
              <a:gd name="T28" fmla="*/ 2381 w 48"/>
              <a:gd name="T29" fmla="*/ 28575 h 48"/>
              <a:gd name="T30" fmla="*/ 3969 w 48"/>
              <a:gd name="T31" fmla="*/ 30956 h 48"/>
              <a:gd name="T32" fmla="*/ 5556 w 48"/>
              <a:gd name="T33" fmla="*/ 32544 h 48"/>
              <a:gd name="T34" fmla="*/ 7938 w 48"/>
              <a:gd name="T35" fmla="*/ 34131 h 48"/>
              <a:gd name="T36" fmla="*/ 10319 w 48"/>
              <a:gd name="T37" fmla="*/ 36513 h 48"/>
              <a:gd name="T38" fmla="*/ 12700 w 48"/>
              <a:gd name="T39" fmla="*/ 37306 h 48"/>
              <a:gd name="T40" fmla="*/ 15081 w 48"/>
              <a:gd name="T41" fmla="*/ 38100 h 48"/>
              <a:gd name="T42" fmla="*/ 18256 w 48"/>
              <a:gd name="T43" fmla="*/ 38100 h 48"/>
              <a:gd name="T44" fmla="*/ 19844 w 48"/>
              <a:gd name="T45" fmla="*/ 38100 h 48"/>
              <a:gd name="T46" fmla="*/ 23019 w 48"/>
              <a:gd name="T47" fmla="*/ 38100 h 48"/>
              <a:gd name="T48" fmla="*/ 26194 w 48"/>
              <a:gd name="T49" fmla="*/ 37306 h 48"/>
              <a:gd name="T50" fmla="*/ 28575 w 48"/>
              <a:gd name="T51" fmla="*/ 36513 h 48"/>
              <a:gd name="T52" fmla="*/ 30956 w 48"/>
              <a:gd name="T53" fmla="*/ 34131 h 48"/>
              <a:gd name="T54" fmla="*/ 32544 w 48"/>
              <a:gd name="T55" fmla="*/ 32544 h 48"/>
              <a:gd name="T56" fmla="*/ 34925 w 48"/>
              <a:gd name="T57" fmla="*/ 30956 h 48"/>
              <a:gd name="T58" fmla="*/ 36513 w 48"/>
              <a:gd name="T59" fmla="*/ 28575 h 48"/>
              <a:gd name="T60" fmla="*/ 37306 w 48"/>
              <a:gd name="T61" fmla="*/ 26194 h 48"/>
              <a:gd name="T62" fmla="*/ 38100 w 48"/>
              <a:gd name="T63" fmla="*/ 23019 h 48"/>
              <a:gd name="T64" fmla="*/ 38100 w 48"/>
              <a:gd name="T65" fmla="*/ 19844 h 48"/>
              <a:gd name="T66" fmla="*/ 38100 w 48"/>
              <a:gd name="T67" fmla="*/ 18256 h 48"/>
              <a:gd name="T68" fmla="*/ 38100 w 48"/>
              <a:gd name="T69" fmla="*/ 15081 h 48"/>
              <a:gd name="T70" fmla="*/ 37306 w 48"/>
              <a:gd name="T71" fmla="*/ 12700 h 48"/>
              <a:gd name="T72" fmla="*/ 36513 w 48"/>
              <a:gd name="T73" fmla="*/ 10319 h 48"/>
              <a:gd name="T74" fmla="*/ 34925 w 48"/>
              <a:gd name="T75" fmla="*/ 7938 h 48"/>
              <a:gd name="T76" fmla="*/ 32544 w 48"/>
              <a:gd name="T77" fmla="*/ 5556 h 48"/>
              <a:gd name="T78" fmla="*/ 30956 w 48"/>
              <a:gd name="T79" fmla="*/ 3969 h 48"/>
              <a:gd name="T80" fmla="*/ 28575 w 48"/>
              <a:gd name="T81" fmla="*/ 3175 h 48"/>
              <a:gd name="T82" fmla="*/ 26194 w 48"/>
              <a:gd name="T83" fmla="*/ 794 h 48"/>
              <a:gd name="T84" fmla="*/ 23019 w 48"/>
              <a:gd name="T85" fmla="*/ 794 h 48"/>
              <a:gd name="T86" fmla="*/ 19844 w 48"/>
              <a:gd name="T87" fmla="*/ 0 h 48"/>
              <a:gd name="T88" fmla="*/ 19050 w 48"/>
              <a:gd name="T89" fmla="*/ 19050 h 4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48" h="48">
                <a:moveTo>
                  <a:pt x="24" y="24"/>
                </a:moveTo>
                <a:lnTo>
                  <a:pt x="24" y="0"/>
                </a:lnTo>
                <a:lnTo>
                  <a:pt x="23" y="0"/>
                </a:lnTo>
                <a:lnTo>
                  <a:pt x="22" y="0"/>
                </a:lnTo>
                <a:lnTo>
                  <a:pt x="21" y="0"/>
                </a:lnTo>
                <a:lnTo>
                  <a:pt x="19" y="1"/>
                </a:lnTo>
                <a:lnTo>
                  <a:pt x="18" y="1"/>
                </a:lnTo>
                <a:lnTo>
                  <a:pt x="17" y="1"/>
                </a:lnTo>
                <a:lnTo>
                  <a:pt x="16" y="1"/>
                </a:lnTo>
                <a:lnTo>
                  <a:pt x="15" y="2"/>
                </a:lnTo>
                <a:lnTo>
                  <a:pt x="13" y="2"/>
                </a:lnTo>
                <a:lnTo>
                  <a:pt x="13" y="4"/>
                </a:lnTo>
                <a:lnTo>
                  <a:pt x="12" y="4"/>
                </a:lnTo>
                <a:lnTo>
                  <a:pt x="11" y="5"/>
                </a:lnTo>
                <a:lnTo>
                  <a:pt x="10" y="5"/>
                </a:lnTo>
                <a:lnTo>
                  <a:pt x="9" y="6"/>
                </a:lnTo>
                <a:lnTo>
                  <a:pt x="7" y="7"/>
                </a:lnTo>
                <a:lnTo>
                  <a:pt x="6" y="9"/>
                </a:lnTo>
                <a:lnTo>
                  <a:pt x="5" y="10"/>
                </a:lnTo>
                <a:lnTo>
                  <a:pt x="4" y="11"/>
                </a:lnTo>
                <a:lnTo>
                  <a:pt x="4" y="12"/>
                </a:lnTo>
                <a:lnTo>
                  <a:pt x="3" y="13"/>
                </a:lnTo>
                <a:lnTo>
                  <a:pt x="3" y="15"/>
                </a:lnTo>
                <a:lnTo>
                  <a:pt x="1" y="16"/>
                </a:lnTo>
                <a:lnTo>
                  <a:pt x="1" y="17"/>
                </a:lnTo>
                <a:lnTo>
                  <a:pt x="1" y="18"/>
                </a:lnTo>
                <a:lnTo>
                  <a:pt x="0" y="19"/>
                </a:lnTo>
                <a:lnTo>
                  <a:pt x="0" y="21"/>
                </a:lnTo>
                <a:lnTo>
                  <a:pt x="0" y="22"/>
                </a:lnTo>
                <a:lnTo>
                  <a:pt x="0" y="23"/>
                </a:lnTo>
                <a:lnTo>
                  <a:pt x="0" y="24"/>
                </a:lnTo>
                <a:lnTo>
                  <a:pt x="0" y="25"/>
                </a:lnTo>
                <a:lnTo>
                  <a:pt x="0" y="27"/>
                </a:lnTo>
                <a:lnTo>
                  <a:pt x="0" y="28"/>
                </a:lnTo>
                <a:lnTo>
                  <a:pt x="0" y="29"/>
                </a:lnTo>
                <a:lnTo>
                  <a:pt x="1" y="30"/>
                </a:lnTo>
                <a:lnTo>
                  <a:pt x="1" y="31"/>
                </a:lnTo>
                <a:lnTo>
                  <a:pt x="1" y="33"/>
                </a:lnTo>
                <a:lnTo>
                  <a:pt x="3" y="34"/>
                </a:lnTo>
                <a:lnTo>
                  <a:pt x="3" y="35"/>
                </a:lnTo>
                <a:lnTo>
                  <a:pt x="3" y="36"/>
                </a:lnTo>
                <a:lnTo>
                  <a:pt x="4" y="37"/>
                </a:lnTo>
                <a:lnTo>
                  <a:pt x="5" y="39"/>
                </a:lnTo>
                <a:lnTo>
                  <a:pt x="6" y="40"/>
                </a:lnTo>
                <a:lnTo>
                  <a:pt x="6" y="41"/>
                </a:lnTo>
                <a:lnTo>
                  <a:pt x="7" y="41"/>
                </a:lnTo>
                <a:lnTo>
                  <a:pt x="9" y="42"/>
                </a:lnTo>
                <a:lnTo>
                  <a:pt x="9" y="43"/>
                </a:lnTo>
                <a:lnTo>
                  <a:pt x="10" y="43"/>
                </a:lnTo>
                <a:lnTo>
                  <a:pt x="11" y="45"/>
                </a:lnTo>
                <a:lnTo>
                  <a:pt x="12" y="45"/>
                </a:lnTo>
                <a:lnTo>
                  <a:pt x="13" y="46"/>
                </a:lnTo>
                <a:lnTo>
                  <a:pt x="15" y="47"/>
                </a:lnTo>
                <a:lnTo>
                  <a:pt x="16" y="47"/>
                </a:lnTo>
                <a:lnTo>
                  <a:pt x="17" y="47"/>
                </a:lnTo>
                <a:lnTo>
                  <a:pt x="18" y="48"/>
                </a:lnTo>
                <a:lnTo>
                  <a:pt x="19" y="48"/>
                </a:lnTo>
                <a:lnTo>
                  <a:pt x="21" y="48"/>
                </a:lnTo>
                <a:lnTo>
                  <a:pt x="22" y="48"/>
                </a:lnTo>
                <a:lnTo>
                  <a:pt x="23" y="48"/>
                </a:lnTo>
                <a:lnTo>
                  <a:pt x="24" y="48"/>
                </a:lnTo>
                <a:lnTo>
                  <a:pt x="25" y="48"/>
                </a:lnTo>
                <a:lnTo>
                  <a:pt x="27" y="48"/>
                </a:lnTo>
                <a:lnTo>
                  <a:pt x="28" y="48"/>
                </a:lnTo>
                <a:lnTo>
                  <a:pt x="29" y="48"/>
                </a:lnTo>
                <a:lnTo>
                  <a:pt x="30" y="48"/>
                </a:lnTo>
                <a:lnTo>
                  <a:pt x="31" y="47"/>
                </a:lnTo>
                <a:lnTo>
                  <a:pt x="33" y="47"/>
                </a:lnTo>
                <a:lnTo>
                  <a:pt x="34" y="47"/>
                </a:lnTo>
                <a:lnTo>
                  <a:pt x="35" y="46"/>
                </a:lnTo>
                <a:lnTo>
                  <a:pt x="36" y="46"/>
                </a:lnTo>
                <a:lnTo>
                  <a:pt x="36" y="45"/>
                </a:lnTo>
                <a:lnTo>
                  <a:pt x="38" y="45"/>
                </a:lnTo>
                <a:lnTo>
                  <a:pt x="39" y="43"/>
                </a:lnTo>
                <a:lnTo>
                  <a:pt x="40" y="43"/>
                </a:lnTo>
                <a:lnTo>
                  <a:pt x="41" y="42"/>
                </a:lnTo>
                <a:lnTo>
                  <a:pt x="41" y="41"/>
                </a:lnTo>
                <a:lnTo>
                  <a:pt x="42" y="41"/>
                </a:lnTo>
                <a:lnTo>
                  <a:pt x="44" y="40"/>
                </a:lnTo>
                <a:lnTo>
                  <a:pt x="44" y="39"/>
                </a:lnTo>
                <a:lnTo>
                  <a:pt x="45" y="37"/>
                </a:lnTo>
                <a:lnTo>
                  <a:pt x="46" y="36"/>
                </a:lnTo>
                <a:lnTo>
                  <a:pt x="46" y="35"/>
                </a:lnTo>
                <a:lnTo>
                  <a:pt x="47" y="34"/>
                </a:lnTo>
                <a:lnTo>
                  <a:pt x="47" y="33"/>
                </a:lnTo>
                <a:lnTo>
                  <a:pt x="47" y="31"/>
                </a:lnTo>
                <a:lnTo>
                  <a:pt x="47" y="30"/>
                </a:lnTo>
                <a:lnTo>
                  <a:pt x="48" y="29"/>
                </a:lnTo>
                <a:lnTo>
                  <a:pt x="48" y="28"/>
                </a:lnTo>
                <a:lnTo>
                  <a:pt x="48" y="27"/>
                </a:lnTo>
                <a:lnTo>
                  <a:pt x="48" y="25"/>
                </a:lnTo>
                <a:lnTo>
                  <a:pt x="48" y="24"/>
                </a:lnTo>
                <a:lnTo>
                  <a:pt x="48" y="23"/>
                </a:lnTo>
                <a:lnTo>
                  <a:pt x="48" y="22"/>
                </a:lnTo>
                <a:lnTo>
                  <a:pt x="48" y="21"/>
                </a:lnTo>
                <a:lnTo>
                  <a:pt x="48" y="19"/>
                </a:lnTo>
                <a:lnTo>
                  <a:pt x="47" y="18"/>
                </a:lnTo>
                <a:lnTo>
                  <a:pt x="47" y="17"/>
                </a:lnTo>
                <a:lnTo>
                  <a:pt x="47" y="16"/>
                </a:lnTo>
                <a:lnTo>
                  <a:pt x="47" y="15"/>
                </a:lnTo>
                <a:lnTo>
                  <a:pt x="46" y="15"/>
                </a:lnTo>
                <a:lnTo>
                  <a:pt x="46" y="13"/>
                </a:lnTo>
                <a:lnTo>
                  <a:pt x="45" y="12"/>
                </a:lnTo>
                <a:lnTo>
                  <a:pt x="45" y="11"/>
                </a:lnTo>
                <a:lnTo>
                  <a:pt x="44" y="10"/>
                </a:lnTo>
                <a:lnTo>
                  <a:pt x="44" y="9"/>
                </a:lnTo>
                <a:lnTo>
                  <a:pt x="42" y="9"/>
                </a:lnTo>
                <a:lnTo>
                  <a:pt x="41" y="7"/>
                </a:lnTo>
                <a:lnTo>
                  <a:pt x="41" y="6"/>
                </a:lnTo>
                <a:lnTo>
                  <a:pt x="40" y="6"/>
                </a:lnTo>
                <a:lnTo>
                  <a:pt x="39" y="5"/>
                </a:lnTo>
                <a:lnTo>
                  <a:pt x="38" y="5"/>
                </a:lnTo>
                <a:lnTo>
                  <a:pt x="36" y="4"/>
                </a:lnTo>
                <a:lnTo>
                  <a:pt x="35" y="2"/>
                </a:lnTo>
                <a:lnTo>
                  <a:pt x="34" y="2"/>
                </a:lnTo>
                <a:lnTo>
                  <a:pt x="33" y="1"/>
                </a:lnTo>
                <a:lnTo>
                  <a:pt x="31" y="1"/>
                </a:lnTo>
                <a:lnTo>
                  <a:pt x="30" y="1"/>
                </a:lnTo>
                <a:lnTo>
                  <a:pt x="29" y="1"/>
                </a:lnTo>
                <a:lnTo>
                  <a:pt x="28" y="0"/>
                </a:lnTo>
                <a:lnTo>
                  <a:pt x="27" y="0"/>
                </a:lnTo>
                <a:lnTo>
                  <a:pt x="25" y="0"/>
                </a:lnTo>
                <a:lnTo>
                  <a:pt x="24" y="0"/>
                </a:lnTo>
                <a:lnTo>
                  <a:pt x="24" y="24"/>
                </a:lnTo>
                <a:close/>
              </a:path>
            </a:pathLst>
          </a:custGeom>
          <a:solidFill>
            <a:srgbClr val="000000"/>
          </a:solidFill>
          <a:ln w="1905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442" name="Freeform 11"/>
          <p:cNvSpPr>
            <a:spLocks/>
          </p:cNvSpPr>
          <p:nvPr/>
        </p:nvSpPr>
        <p:spPr bwMode="auto">
          <a:xfrm>
            <a:off x="4703763" y="2613025"/>
            <a:ext cx="47625" cy="46038"/>
          </a:xfrm>
          <a:custGeom>
            <a:avLst/>
            <a:gdLst>
              <a:gd name="T0" fmla="*/ 20987 w 59"/>
              <a:gd name="T1" fmla="*/ 0 h 59"/>
              <a:gd name="T2" fmla="*/ 16951 w 59"/>
              <a:gd name="T3" fmla="*/ 780 h 59"/>
              <a:gd name="T4" fmla="*/ 14530 w 59"/>
              <a:gd name="T5" fmla="*/ 1561 h 59"/>
              <a:gd name="T6" fmla="*/ 11301 w 59"/>
              <a:gd name="T7" fmla="*/ 3902 h 59"/>
              <a:gd name="T8" fmla="*/ 8879 w 59"/>
              <a:gd name="T9" fmla="*/ 5462 h 59"/>
              <a:gd name="T10" fmla="*/ 5650 w 59"/>
              <a:gd name="T11" fmla="*/ 7023 h 59"/>
              <a:gd name="T12" fmla="*/ 4036 w 59"/>
              <a:gd name="T13" fmla="*/ 10144 h 59"/>
              <a:gd name="T14" fmla="*/ 1614 w 59"/>
              <a:gd name="T15" fmla="*/ 13265 h 59"/>
              <a:gd name="T16" fmla="*/ 807 w 59"/>
              <a:gd name="T17" fmla="*/ 15606 h 59"/>
              <a:gd name="T18" fmla="*/ 0 w 59"/>
              <a:gd name="T19" fmla="*/ 19508 h 59"/>
              <a:gd name="T20" fmla="*/ 0 w 59"/>
              <a:gd name="T21" fmla="*/ 22629 h 59"/>
              <a:gd name="T22" fmla="*/ 0 w 59"/>
              <a:gd name="T23" fmla="*/ 24970 h 59"/>
              <a:gd name="T24" fmla="*/ 807 w 59"/>
              <a:gd name="T25" fmla="*/ 28871 h 59"/>
              <a:gd name="T26" fmla="*/ 1614 w 59"/>
              <a:gd name="T27" fmla="*/ 31993 h 59"/>
              <a:gd name="T28" fmla="*/ 2422 w 59"/>
              <a:gd name="T29" fmla="*/ 34333 h 59"/>
              <a:gd name="T30" fmla="*/ 4843 w 59"/>
              <a:gd name="T31" fmla="*/ 37455 h 59"/>
              <a:gd name="T32" fmla="*/ 7265 w 59"/>
              <a:gd name="T33" fmla="*/ 39015 h 59"/>
              <a:gd name="T34" fmla="*/ 10494 w 59"/>
              <a:gd name="T35" fmla="*/ 42136 h 59"/>
              <a:gd name="T36" fmla="*/ 13722 w 59"/>
              <a:gd name="T37" fmla="*/ 42917 h 59"/>
              <a:gd name="T38" fmla="*/ 16144 w 59"/>
              <a:gd name="T39" fmla="*/ 44477 h 59"/>
              <a:gd name="T40" fmla="*/ 20180 w 59"/>
              <a:gd name="T41" fmla="*/ 46038 h 59"/>
              <a:gd name="T42" fmla="*/ 23409 w 59"/>
              <a:gd name="T43" fmla="*/ 46038 h 59"/>
              <a:gd name="T44" fmla="*/ 25831 w 59"/>
              <a:gd name="T45" fmla="*/ 46038 h 59"/>
              <a:gd name="T46" fmla="*/ 29059 w 59"/>
              <a:gd name="T47" fmla="*/ 44477 h 59"/>
              <a:gd name="T48" fmla="*/ 33095 w 59"/>
              <a:gd name="T49" fmla="*/ 43697 h 59"/>
              <a:gd name="T50" fmla="*/ 35517 w 59"/>
              <a:gd name="T51" fmla="*/ 42136 h 59"/>
              <a:gd name="T52" fmla="*/ 38746 w 59"/>
              <a:gd name="T53" fmla="*/ 39796 h 59"/>
              <a:gd name="T54" fmla="*/ 40360 w 59"/>
              <a:gd name="T55" fmla="*/ 38235 h 59"/>
              <a:gd name="T56" fmla="*/ 43589 w 59"/>
              <a:gd name="T57" fmla="*/ 35114 h 59"/>
              <a:gd name="T58" fmla="*/ 44396 w 59"/>
              <a:gd name="T59" fmla="*/ 32773 h 59"/>
              <a:gd name="T60" fmla="*/ 46818 w 59"/>
              <a:gd name="T61" fmla="*/ 29652 h 59"/>
              <a:gd name="T62" fmla="*/ 46818 w 59"/>
              <a:gd name="T63" fmla="*/ 25750 h 59"/>
              <a:gd name="T64" fmla="*/ 47625 w 59"/>
              <a:gd name="T65" fmla="*/ 22629 h 59"/>
              <a:gd name="T66" fmla="*/ 47625 w 59"/>
              <a:gd name="T67" fmla="*/ 20288 h 59"/>
              <a:gd name="T68" fmla="*/ 46818 w 59"/>
              <a:gd name="T69" fmla="*/ 16386 h 59"/>
              <a:gd name="T70" fmla="*/ 45203 w 59"/>
              <a:gd name="T71" fmla="*/ 14045 h 59"/>
              <a:gd name="T72" fmla="*/ 43589 w 59"/>
              <a:gd name="T73" fmla="*/ 10924 h 59"/>
              <a:gd name="T74" fmla="*/ 41975 w 59"/>
              <a:gd name="T75" fmla="*/ 8583 h 59"/>
              <a:gd name="T76" fmla="*/ 39553 w 59"/>
              <a:gd name="T77" fmla="*/ 5462 h 59"/>
              <a:gd name="T78" fmla="*/ 36324 w 59"/>
              <a:gd name="T79" fmla="*/ 3902 h 59"/>
              <a:gd name="T80" fmla="*/ 33903 w 59"/>
              <a:gd name="T81" fmla="*/ 1561 h 59"/>
              <a:gd name="T82" fmla="*/ 30674 w 59"/>
              <a:gd name="T83" fmla="*/ 780 h 59"/>
              <a:gd name="T84" fmla="*/ 26638 w 59"/>
              <a:gd name="T85" fmla="*/ 0 h 59"/>
              <a:gd name="T86" fmla="*/ 23409 w 59"/>
              <a:gd name="T87" fmla="*/ 0 h 5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9" h="59">
                <a:moveTo>
                  <a:pt x="29" y="0"/>
                </a:moveTo>
                <a:lnTo>
                  <a:pt x="27" y="0"/>
                </a:lnTo>
                <a:lnTo>
                  <a:pt x="26" y="0"/>
                </a:lnTo>
                <a:lnTo>
                  <a:pt x="25" y="0"/>
                </a:lnTo>
                <a:lnTo>
                  <a:pt x="23" y="1"/>
                </a:lnTo>
                <a:lnTo>
                  <a:pt x="21" y="1"/>
                </a:lnTo>
                <a:lnTo>
                  <a:pt x="20" y="1"/>
                </a:lnTo>
                <a:lnTo>
                  <a:pt x="19" y="1"/>
                </a:lnTo>
                <a:lnTo>
                  <a:pt x="18" y="2"/>
                </a:lnTo>
                <a:lnTo>
                  <a:pt x="17" y="2"/>
                </a:lnTo>
                <a:lnTo>
                  <a:pt x="15" y="3"/>
                </a:lnTo>
                <a:lnTo>
                  <a:pt x="14" y="5"/>
                </a:lnTo>
                <a:lnTo>
                  <a:pt x="13" y="5"/>
                </a:lnTo>
                <a:lnTo>
                  <a:pt x="12" y="6"/>
                </a:lnTo>
                <a:lnTo>
                  <a:pt x="11" y="7"/>
                </a:lnTo>
                <a:lnTo>
                  <a:pt x="9" y="7"/>
                </a:lnTo>
                <a:lnTo>
                  <a:pt x="8" y="8"/>
                </a:lnTo>
                <a:lnTo>
                  <a:pt x="7" y="9"/>
                </a:lnTo>
                <a:lnTo>
                  <a:pt x="6" y="11"/>
                </a:lnTo>
                <a:lnTo>
                  <a:pt x="6" y="12"/>
                </a:lnTo>
                <a:lnTo>
                  <a:pt x="5" y="13"/>
                </a:lnTo>
                <a:lnTo>
                  <a:pt x="3" y="14"/>
                </a:lnTo>
                <a:lnTo>
                  <a:pt x="3" y="15"/>
                </a:lnTo>
                <a:lnTo>
                  <a:pt x="2" y="17"/>
                </a:lnTo>
                <a:lnTo>
                  <a:pt x="2" y="18"/>
                </a:lnTo>
                <a:lnTo>
                  <a:pt x="1" y="19"/>
                </a:lnTo>
                <a:lnTo>
                  <a:pt x="1" y="20"/>
                </a:lnTo>
                <a:lnTo>
                  <a:pt x="1" y="21"/>
                </a:lnTo>
                <a:lnTo>
                  <a:pt x="0" y="23"/>
                </a:lnTo>
                <a:lnTo>
                  <a:pt x="0" y="25"/>
                </a:lnTo>
                <a:lnTo>
                  <a:pt x="0" y="26"/>
                </a:lnTo>
                <a:lnTo>
                  <a:pt x="0" y="27"/>
                </a:lnTo>
                <a:lnTo>
                  <a:pt x="0" y="29"/>
                </a:lnTo>
                <a:lnTo>
                  <a:pt x="0" y="31"/>
                </a:lnTo>
                <a:lnTo>
                  <a:pt x="0" y="32"/>
                </a:lnTo>
                <a:lnTo>
                  <a:pt x="0" y="33"/>
                </a:lnTo>
                <a:lnTo>
                  <a:pt x="0" y="35"/>
                </a:lnTo>
                <a:lnTo>
                  <a:pt x="1" y="37"/>
                </a:lnTo>
                <a:lnTo>
                  <a:pt x="1" y="38"/>
                </a:lnTo>
                <a:lnTo>
                  <a:pt x="1" y="39"/>
                </a:lnTo>
                <a:lnTo>
                  <a:pt x="2" y="41"/>
                </a:lnTo>
                <a:lnTo>
                  <a:pt x="2" y="42"/>
                </a:lnTo>
                <a:lnTo>
                  <a:pt x="3" y="43"/>
                </a:lnTo>
                <a:lnTo>
                  <a:pt x="3" y="44"/>
                </a:lnTo>
                <a:lnTo>
                  <a:pt x="5" y="45"/>
                </a:lnTo>
                <a:lnTo>
                  <a:pt x="6" y="47"/>
                </a:lnTo>
                <a:lnTo>
                  <a:pt x="6" y="48"/>
                </a:lnTo>
                <a:lnTo>
                  <a:pt x="7" y="49"/>
                </a:lnTo>
                <a:lnTo>
                  <a:pt x="8" y="50"/>
                </a:lnTo>
                <a:lnTo>
                  <a:pt x="9" y="50"/>
                </a:lnTo>
                <a:lnTo>
                  <a:pt x="11" y="51"/>
                </a:lnTo>
                <a:lnTo>
                  <a:pt x="12" y="53"/>
                </a:lnTo>
                <a:lnTo>
                  <a:pt x="13" y="54"/>
                </a:lnTo>
                <a:lnTo>
                  <a:pt x="14" y="54"/>
                </a:lnTo>
                <a:lnTo>
                  <a:pt x="15" y="55"/>
                </a:lnTo>
                <a:lnTo>
                  <a:pt x="17" y="55"/>
                </a:lnTo>
                <a:lnTo>
                  <a:pt x="18" y="56"/>
                </a:lnTo>
                <a:lnTo>
                  <a:pt x="19" y="56"/>
                </a:lnTo>
                <a:lnTo>
                  <a:pt x="20" y="57"/>
                </a:lnTo>
                <a:lnTo>
                  <a:pt x="21" y="57"/>
                </a:lnTo>
                <a:lnTo>
                  <a:pt x="23" y="57"/>
                </a:lnTo>
                <a:lnTo>
                  <a:pt x="25" y="59"/>
                </a:lnTo>
                <a:lnTo>
                  <a:pt x="26" y="59"/>
                </a:lnTo>
                <a:lnTo>
                  <a:pt x="27" y="59"/>
                </a:lnTo>
                <a:lnTo>
                  <a:pt x="29" y="59"/>
                </a:lnTo>
                <a:lnTo>
                  <a:pt x="31" y="59"/>
                </a:lnTo>
                <a:lnTo>
                  <a:pt x="32" y="59"/>
                </a:lnTo>
                <a:lnTo>
                  <a:pt x="33" y="59"/>
                </a:lnTo>
                <a:lnTo>
                  <a:pt x="35" y="57"/>
                </a:lnTo>
                <a:lnTo>
                  <a:pt x="36" y="57"/>
                </a:lnTo>
                <a:lnTo>
                  <a:pt x="38" y="57"/>
                </a:lnTo>
                <a:lnTo>
                  <a:pt x="39" y="56"/>
                </a:lnTo>
                <a:lnTo>
                  <a:pt x="41" y="56"/>
                </a:lnTo>
                <a:lnTo>
                  <a:pt x="42" y="55"/>
                </a:lnTo>
                <a:lnTo>
                  <a:pt x="43" y="55"/>
                </a:lnTo>
                <a:lnTo>
                  <a:pt x="44" y="54"/>
                </a:lnTo>
                <a:lnTo>
                  <a:pt x="45" y="54"/>
                </a:lnTo>
                <a:lnTo>
                  <a:pt x="47" y="53"/>
                </a:lnTo>
                <a:lnTo>
                  <a:pt x="48" y="51"/>
                </a:lnTo>
                <a:lnTo>
                  <a:pt x="49" y="50"/>
                </a:lnTo>
                <a:lnTo>
                  <a:pt x="50" y="50"/>
                </a:lnTo>
                <a:lnTo>
                  <a:pt x="50" y="49"/>
                </a:lnTo>
                <a:lnTo>
                  <a:pt x="52" y="48"/>
                </a:lnTo>
                <a:lnTo>
                  <a:pt x="53" y="47"/>
                </a:lnTo>
                <a:lnTo>
                  <a:pt x="54" y="45"/>
                </a:lnTo>
                <a:lnTo>
                  <a:pt x="54" y="44"/>
                </a:lnTo>
                <a:lnTo>
                  <a:pt x="55" y="43"/>
                </a:lnTo>
                <a:lnTo>
                  <a:pt x="55" y="42"/>
                </a:lnTo>
                <a:lnTo>
                  <a:pt x="56" y="41"/>
                </a:lnTo>
                <a:lnTo>
                  <a:pt x="56" y="39"/>
                </a:lnTo>
                <a:lnTo>
                  <a:pt x="58" y="38"/>
                </a:lnTo>
                <a:lnTo>
                  <a:pt x="58" y="37"/>
                </a:lnTo>
                <a:lnTo>
                  <a:pt x="58" y="35"/>
                </a:lnTo>
                <a:lnTo>
                  <a:pt x="58" y="33"/>
                </a:lnTo>
                <a:lnTo>
                  <a:pt x="59" y="32"/>
                </a:lnTo>
                <a:lnTo>
                  <a:pt x="59" y="31"/>
                </a:lnTo>
                <a:lnTo>
                  <a:pt x="59" y="29"/>
                </a:lnTo>
                <a:lnTo>
                  <a:pt x="59" y="27"/>
                </a:lnTo>
                <a:lnTo>
                  <a:pt x="59" y="26"/>
                </a:lnTo>
                <a:lnTo>
                  <a:pt x="58" y="25"/>
                </a:lnTo>
                <a:lnTo>
                  <a:pt x="58" y="23"/>
                </a:lnTo>
                <a:lnTo>
                  <a:pt x="58" y="21"/>
                </a:lnTo>
                <a:lnTo>
                  <a:pt x="58" y="20"/>
                </a:lnTo>
                <a:lnTo>
                  <a:pt x="56" y="19"/>
                </a:lnTo>
                <a:lnTo>
                  <a:pt x="56" y="18"/>
                </a:lnTo>
                <a:lnTo>
                  <a:pt x="55" y="17"/>
                </a:lnTo>
                <a:lnTo>
                  <a:pt x="55" y="15"/>
                </a:lnTo>
                <a:lnTo>
                  <a:pt x="54" y="14"/>
                </a:lnTo>
                <a:lnTo>
                  <a:pt x="54" y="13"/>
                </a:lnTo>
                <a:lnTo>
                  <a:pt x="53" y="12"/>
                </a:lnTo>
                <a:lnTo>
                  <a:pt x="52" y="11"/>
                </a:lnTo>
                <a:lnTo>
                  <a:pt x="50" y="9"/>
                </a:lnTo>
                <a:lnTo>
                  <a:pt x="50" y="8"/>
                </a:lnTo>
                <a:lnTo>
                  <a:pt x="49" y="7"/>
                </a:lnTo>
                <a:lnTo>
                  <a:pt x="48" y="7"/>
                </a:lnTo>
                <a:lnTo>
                  <a:pt x="47" y="6"/>
                </a:lnTo>
                <a:lnTo>
                  <a:pt x="45" y="5"/>
                </a:lnTo>
                <a:lnTo>
                  <a:pt x="44" y="5"/>
                </a:lnTo>
                <a:lnTo>
                  <a:pt x="43" y="3"/>
                </a:lnTo>
                <a:lnTo>
                  <a:pt x="42" y="2"/>
                </a:lnTo>
                <a:lnTo>
                  <a:pt x="41" y="2"/>
                </a:lnTo>
                <a:lnTo>
                  <a:pt x="39" y="1"/>
                </a:lnTo>
                <a:lnTo>
                  <a:pt x="38" y="1"/>
                </a:lnTo>
                <a:lnTo>
                  <a:pt x="36" y="1"/>
                </a:lnTo>
                <a:lnTo>
                  <a:pt x="35" y="1"/>
                </a:lnTo>
                <a:lnTo>
                  <a:pt x="33" y="0"/>
                </a:lnTo>
                <a:lnTo>
                  <a:pt x="32" y="0"/>
                </a:lnTo>
                <a:lnTo>
                  <a:pt x="31" y="0"/>
                </a:lnTo>
                <a:lnTo>
                  <a:pt x="29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43" name="Line 12"/>
          <p:cNvSpPr>
            <a:spLocks noChangeShapeType="1"/>
          </p:cNvSpPr>
          <p:nvPr/>
        </p:nvSpPr>
        <p:spPr bwMode="auto">
          <a:xfrm flipH="1">
            <a:off x="3341688" y="1422400"/>
            <a:ext cx="439737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44" name="Line 13"/>
          <p:cNvSpPr>
            <a:spLocks noChangeShapeType="1"/>
          </p:cNvSpPr>
          <p:nvPr/>
        </p:nvSpPr>
        <p:spPr bwMode="auto">
          <a:xfrm flipV="1">
            <a:off x="2444750" y="1555750"/>
            <a:ext cx="1588" cy="10683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45" name="Freeform 14"/>
          <p:cNvSpPr>
            <a:spLocks/>
          </p:cNvSpPr>
          <p:nvPr/>
        </p:nvSpPr>
        <p:spPr bwMode="auto">
          <a:xfrm>
            <a:off x="2425700" y="2070100"/>
            <a:ext cx="38100" cy="38100"/>
          </a:xfrm>
          <a:custGeom>
            <a:avLst/>
            <a:gdLst>
              <a:gd name="T0" fmla="*/ 18256 w 48"/>
              <a:gd name="T1" fmla="*/ 0 h 48"/>
              <a:gd name="T2" fmla="*/ 15081 w 48"/>
              <a:gd name="T3" fmla="*/ 794 h 48"/>
              <a:gd name="T4" fmla="*/ 12700 w 48"/>
              <a:gd name="T5" fmla="*/ 794 h 48"/>
              <a:gd name="T6" fmla="*/ 10319 w 48"/>
              <a:gd name="T7" fmla="*/ 2381 h 48"/>
              <a:gd name="T8" fmla="*/ 7938 w 48"/>
              <a:gd name="T9" fmla="*/ 3969 h 48"/>
              <a:gd name="T10" fmla="*/ 5556 w 48"/>
              <a:gd name="T11" fmla="*/ 5556 h 48"/>
              <a:gd name="T12" fmla="*/ 3969 w 48"/>
              <a:gd name="T13" fmla="*/ 7144 h 48"/>
              <a:gd name="T14" fmla="*/ 3175 w 48"/>
              <a:gd name="T15" fmla="*/ 10319 h 48"/>
              <a:gd name="T16" fmla="*/ 794 w 48"/>
              <a:gd name="T17" fmla="*/ 11906 h 48"/>
              <a:gd name="T18" fmla="*/ 0 w 48"/>
              <a:gd name="T19" fmla="*/ 15081 h 48"/>
              <a:gd name="T20" fmla="*/ 0 w 48"/>
              <a:gd name="T21" fmla="*/ 18256 h 48"/>
              <a:gd name="T22" fmla="*/ 0 w 48"/>
              <a:gd name="T23" fmla="*/ 19844 h 48"/>
              <a:gd name="T24" fmla="*/ 0 w 48"/>
              <a:gd name="T25" fmla="*/ 23019 h 48"/>
              <a:gd name="T26" fmla="*/ 794 w 48"/>
              <a:gd name="T27" fmla="*/ 25400 h 48"/>
              <a:gd name="T28" fmla="*/ 3175 w 48"/>
              <a:gd name="T29" fmla="*/ 28575 h 48"/>
              <a:gd name="T30" fmla="*/ 3969 w 48"/>
              <a:gd name="T31" fmla="*/ 30163 h 48"/>
              <a:gd name="T32" fmla="*/ 5556 w 48"/>
              <a:gd name="T33" fmla="*/ 32544 h 48"/>
              <a:gd name="T34" fmla="*/ 7938 w 48"/>
              <a:gd name="T35" fmla="*/ 34131 h 48"/>
              <a:gd name="T36" fmla="*/ 10319 w 48"/>
              <a:gd name="T37" fmla="*/ 36513 h 48"/>
              <a:gd name="T38" fmla="*/ 12700 w 48"/>
              <a:gd name="T39" fmla="*/ 37306 h 48"/>
              <a:gd name="T40" fmla="*/ 15081 w 48"/>
              <a:gd name="T41" fmla="*/ 38100 h 48"/>
              <a:gd name="T42" fmla="*/ 18256 w 48"/>
              <a:gd name="T43" fmla="*/ 38100 h 48"/>
              <a:gd name="T44" fmla="*/ 19844 w 48"/>
              <a:gd name="T45" fmla="*/ 38100 h 48"/>
              <a:gd name="T46" fmla="*/ 23019 w 48"/>
              <a:gd name="T47" fmla="*/ 38100 h 48"/>
              <a:gd name="T48" fmla="*/ 26194 w 48"/>
              <a:gd name="T49" fmla="*/ 37306 h 48"/>
              <a:gd name="T50" fmla="*/ 28575 w 48"/>
              <a:gd name="T51" fmla="*/ 36513 h 48"/>
              <a:gd name="T52" fmla="*/ 30956 w 48"/>
              <a:gd name="T53" fmla="*/ 34131 h 48"/>
              <a:gd name="T54" fmla="*/ 32544 w 48"/>
              <a:gd name="T55" fmla="*/ 32544 h 48"/>
              <a:gd name="T56" fmla="*/ 34131 w 48"/>
              <a:gd name="T57" fmla="*/ 30163 h 48"/>
              <a:gd name="T58" fmla="*/ 36513 w 48"/>
              <a:gd name="T59" fmla="*/ 28575 h 48"/>
              <a:gd name="T60" fmla="*/ 37306 w 48"/>
              <a:gd name="T61" fmla="*/ 25400 h 48"/>
              <a:gd name="T62" fmla="*/ 38100 w 48"/>
              <a:gd name="T63" fmla="*/ 23019 h 48"/>
              <a:gd name="T64" fmla="*/ 38100 w 48"/>
              <a:gd name="T65" fmla="*/ 19844 h 48"/>
              <a:gd name="T66" fmla="*/ 38100 w 48"/>
              <a:gd name="T67" fmla="*/ 18256 h 48"/>
              <a:gd name="T68" fmla="*/ 38100 w 48"/>
              <a:gd name="T69" fmla="*/ 15081 h 48"/>
              <a:gd name="T70" fmla="*/ 37306 w 48"/>
              <a:gd name="T71" fmla="*/ 11906 h 48"/>
              <a:gd name="T72" fmla="*/ 36513 w 48"/>
              <a:gd name="T73" fmla="*/ 10319 h 48"/>
              <a:gd name="T74" fmla="*/ 34131 w 48"/>
              <a:gd name="T75" fmla="*/ 7144 h 48"/>
              <a:gd name="T76" fmla="*/ 32544 w 48"/>
              <a:gd name="T77" fmla="*/ 5556 h 48"/>
              <a:gd name="T78" fmla="*/ 30956 w 48"/>
              <a:gd name="T79" fmla="*/ 3969 h 48"/>
              <a:gd name="T80" fmla="*/ 28575 w 48"/>
              <a:gd name="T81" fmla="*/ 2381 h 48"/>
              <a:gd name="T82" fmla="*/ 26194 w 48"/>
              <a:gd name="T83" fmla="*/ 794 h 48"/>
              <a:gd name="T84" fmla="*/ 23019 w 48"/>
              <a:gd name="T85" fmla="*/ 794 h 48"/>
              <a:gd name="T86" fmla="*/ 19844 w 48"/>
              <a:gd name="T87" fmla="*/ 0 h 48"/>
              <a:gd name="T88" fmla="*/ 19050 w 48"/>
              <a:gd name="T89" fmla="*/ 19050 h 4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48" h="48">
                <a:moveTo>
                  <a:pt x="24" y="24"/>
                </a:moveTo>
                <a:lnTo>
                  <a:pt x="24" y="0"/>
                </a:lnTo>
                <a:lnTo>
                  <a:pt x="23" y="0"/>
                </a:lnTo>
                <a:lnTo>
                  <a:pt x="22" y="0"/>
                </a:lnTo>
                <a:lnTo>
                  <a:pt x="21" y="0"/>
                </a:lnTo>
                <a:lnTo>
                  <a:pt x="19" y="1"/>
                </a:lnTo>
                <a:lnTo>
                  <a:pt x="18" y="1"/>
                </a:lnTo>
                <a:lnTo>
                  <a:pt x="17" y="1"/>
                </a:lnTo>
                <a:lnTo>
                  <a:pt x="16" y="1"/>
                </a:lnTo>
                <a:lnTo>
                  <a:pt x="15" y="2"/>
                </a:lnTo>
                <a:lnTo>
                  <a:pt x="13" y="2"/>
                </a:lnTo>
                <a:lnTo>
                  <a:pt x="13" y="3"/>
                </a:lnTo>
                <a:lnTo>
                  <a:pt x="12" y="3"/>
                </a:lnTo>
                <a:lnTo>
                  <a:pt x="11" y="5"/>
                </a:lnTo>
                <a:lnTo>
                  <a:pt x="10" y="5"/>
                </a:lnTo>
                <a:lnTo>
                  <a:pt x="9" y="6"/>
                </a:lnTo>
                <a:lnTo>
                  <a:pt x="7" y="7"/>
                </a:lnTo>
                <a:lnTo>
                  <a:pt x="6" y="8"/>
                </a:lnTo>
                <a:lnTo>
                  <a:pt x="5" y="9"/>
                </a:lnTo>
                <a:lnTo>
                  <a:pt x="5" y="11"/>
                </a:lnTo>
                <a:lnTo>
                  <a:pt x="4" y="12"/>
                </a:lnTo>
                <a:lnTo>
                  <a:pt x="4" y="13"/>
                </a:lnTo>
                <a:lnTo>
                  <a:pt x="3" y="14"/>
                </a:lnTo>
                <a:lnTo>
                  <a:pt x="1" y="15"/>
                </a:lnTo>
                <a:lnTo>
                  <a:pt x="1" y="17"/>
                </a:lnTo>
                <a:lnTo>
                  <a:pt x="1" y="18"/>
                </a:lnTo>
                <a:lnTo>
                  <a:pt x="0" y="19"/>
                </a:lnTo>
                <a:lnTo>
                  <a:pt x="0" y="20"/>
                </a:lnTo>
                <a:lnTo>
                  <a:pt x="0" y="21"/>
                </a:lnTo>
                <a:lnTo>
                  <a:pt x="0" y="23"/>
                </a:lnTo>
                <a:lnTo>
                  <a:pt x="0" y="24"/>
                </a:lnTo>
                <a:lnTo>
                  <a:pt x="0" y="25"/>
                </a:lnTo>
                <a:lnTo>
                  <a:pt x="0" y="26"/>
                </a:lnTo>
                <a:lnTo>
                  <a:pt x="0" y="27"/>
                </a:lnTo>
                <a:lnTo>
                  <a:pt x="0" y="29"/>
                </a:lnTo>
                <a:lnTo>
                  <a:pt x="1" y="30"/>
                </a:lnTo>
                <a:lnTo>
                  <a:pt x="1" y="31"/>
                </a:lnTo>
                <a:lnTo>
                  <a:pt x="1" y="32"/>
                </a:lnTo>
                <a:lnTo>
                  <a:pt x="3" y="33"/>
                </a:lnTo>
                <a:lnTo>
                  <a:pt x="3" y="35"/>
                </a:lnTo>
                <a:lnTo>
                  <a:pt x="4" y="36"/>
                </a:lnTo>
                <a:lnTo>
                  <a:pt x="4" y="37"/>
                </a:lnTo>
                <a:lnTo>
                  <a:pt x="5" y="37"/>
                </a:lnTo>
                <a:lnTo>
                  <a:pt x="5" y="38"/>
                </a:lnTo>
                <a:lnTo>
                  <a:pt x="6" y="39"/>
                </a:lnTo>
                <a:lnTo>
                  <a:pt x="6" y="41"/>
                </a:lnTo>
                <a:lnTo>
                  <a:pt x="7" y="41"/>
                </a:lnTo>
                <a:lnTo>
                  <a:pt x="9" y="42"/>
                </a:lnTo>
                <a:lnTo>
                  <a:pt x="9" y="43"/>
                </a:lnTo>
                <a:lnTo>
                  <a:pt x="10" y="43"/>
                </a:lnTo>
                <a:lnTo>
                  <a:pt x="11" y="44"/>
                </a:lnTo>
                <a:lnTo>
                  <a:pt x="12" y="44"/>
                </a:lnTo>
                <a:lnTo>
                  <a:pt x="13" y="46"/>
                </a:lnTo>
                <a:lnTo>
                  <a:pt x="15" y="47"/>
                </a:lnTo>
                <a:lnTo>
                  <a:pt x="16" y="47"/>
                </a:lnTo>
                <a:lnTo>
                  <a:pt x="17" y="47"/>
                </a:lnTo>
                <a:lnTo>
                  <a:pt x="18" y="48"/>
                </a:lnTo>
                <a:lnTo>
                  <a:pt x="19" y="48"/>
                </a:lnTo>
                <a:lnTo>
                  <a:pt x="21" y="48"/>
                </a:lnTo>
                <a:lnTo>
                  <a:pt x="22" y="48"/>
                </a:lnTo>
                <a:lnTo>
                  <a:pt x="23" y="48"/>
                </a:lnTo>
                <a:lnTo>
                  <a:pt x="24" y="48"/>
                </a:lnTo>
                <a:lnTo>
                  <a:pt x="25" y="48"/>
                </a:lnTo>
                <a:lnTo>
                  <a:pt x="27" y="48"/>
                </a:lnTo>
                <a:lnTo>
                  <a:pt x="28" y="48"/>
                </a:lnTo>
                <a:lnTo>
                  <a:pt x="29" y="48"/>
                </a:lnTo>
                <a:lnTo>
                  <a:pt x="30" y="48"/>
                </a:lnTo>
                <a:lnTo>
                  <a:pt x="31" y="47"/>
                </a:lnTo>
                <a:lnTo>
                  <a:pt x="33" y="47"/>
                </a:lnTo>
                <a:lnTo>
                  <a:pt x="34" y="47"/>
                </a:lnTo>
                <a:lnTo>
                  <a:pt x="35" y="46"/>
                </a:lnTo>
                <a:lnTo>
                  <a:pt x="36" y="46"/>
                </a:lnTo>
                <a:lnTo>
                  <a:pt x="36" y="44"/>
                </a:lnTo>
                <a:lnTo>
                  <a:pt x="37" y="44"/>
                </a:lnTo>
                <a:lnTo>
                  <a:pt x="39" y="43"/>
                </a:lnTo>
                <a:lnTo>
                  <a:pt x="40" y="43"/>
                </a:lnTo>
                <a:lnTo>
                  <a:pt x="41" y="42"/>
                </a:lnTo>
                <a:lnTo>
                  <a:pt x="41" y="41"/>
                </a:lnTo>
                <a:lnTo>
                  <a:pt x="42" y="41"/>
                </a:lnTo>
                <a:lnTo>
                  <a:pt x="43" y="39"/>
                </a:lnTo>
                <a:lnTo>
                  <a:pt x="43" y="38"/>
                </a:lnTo>
                <a:lnTo>
                  <a:pt x="45" y="37"/>
                </a:lnTo>
                <a:lnTo>
                  <a:pt x="46" y="36"/>
                </a:lnTo>
                <a:lnTo>
                  <a:pt x="46" y="35"/>
                </a:lnTo>
                <a:lnTo>
                  <a:pt x="47" y="33"/>
                </a:lnTo>
                <a:lnTo>
                  <a:pt x="47" y="32"/>
                </a:lnTo>
                <a:lnTo>
                  <a:pt x="47" y="31"/>
                </a:lnTo>
                <a:lnTo>
                  <a:pt x="47" y="30"/>
                </a:lnTo>
                <a:lnTo>
                  <a:pt x="48" y="29"/>
                </a:lnTo>
                <a:lnTo>
                  <a:pt x="48" y="27"/>
                </a:lnTo>
                <a:lnTo>
                  <a:pt x="48" y="26"/>
                </a:lnTo>
                <a:lnTo>
                  <a:pt x="48" y="25"/>
                </a:lnTo>
                <a:lnTo>
                  <a:pt x="48" y="24"/>
                </a:lnTo>
                <a:lnTo>
                  <a:pt x="48" y="23"/>
                </a:lnTo>
                <a:lnTo>
                  <a:pt x="48" y="21"/>
                </a:lnTo>
                <a:lnTo>
                  <a:pt x="48" y="20"/>
                </a:lnTo>
                <a:lnTo>
                  <a:pt x="48" y="19"/>
                </a:lnTo>
                <a:lnTo>
                  <a:pt x="47" y="18"/>
                </a:lnTo>
                <a:lnTo>
                  <a:pt x="47" y="17"/>
                </a:lnTo>
                <a:lnTo>
                  <a:pt x="47" y="15"/>
                </a:lnTo>
                <a:lnTo>
                  <a:pt x="47" y="14"/>
                </a:lnTo>
                <a:lnTo>
                  <a:pt x="46" y="14"/>
                </a:lnTo>
                <a:lnTo>
                  <a:pt x="46" y="13"/>
                </a:lnTo>
                <a:lnTo>
                  <a:pt x="45" y="12"/>
                </a:lnTo>
                <a:lnTo>
                  <a:pt x="45" y="11"/>
                </a:lnTo>
                <a:lnTo>
                  <a:pt x="43" y="9"/>
                </a:lnTo>
                <a:lnTo>
                  <a:pt x="43" y="8"/>
                </a:lnTo>
                <a:lnTo>
                  <a:pt x="42" y="8"/>
                </a:lnTo>
                <a:lnTo>
                  <a:pt x="41" y="7"/>
                </a:lnTo>
                <a:lnTo>
                  <a:pt x="41" y="6"/>
                </a:lnTo>
                <a:lnTo>
                  <a:pt x="40" y="6"/>
                </a:lnTo>
                <a:lnTo>
                  <a:pt x="39" y="5"/>
                </a:lnTo>
                <a:lnTo>
                  <a:pt x="37" y="5"/>
                </a:lnTo>
                <a:lnTo>
                  <a:pt x="36" y="3"/>
                </a:lnTo>
                <a:lnTo>
                  <a:pt x="35" y="2"/>
                </a:lnTo>
                <a:lnTo>
                  <a:pt x="34" y="2"/>
                </a:lnTo>
                <a:lnTo>
                  <a:pt x="33" y="1"/>
                </a:lnTo>
                <a:lnTo>
                  <a:pt x="31" y="1"/>
                </a:lnTo>
                <a:lnTo>
                  <a:pt x="30" y="1"/>
                </a:lnTo>
                <a:lnTo>
                  <a:pt x="29" y="1"/>
                </a:lnTo>
                <a:lnTo>
                  <a:pt x="28" y="0"/>
                </a:lnTo>
                <a:lnTo>
                  <a:pt x="27" y="0"/>
                </a:lnTo>
                <a:lnTo>
                  <a:pt x="25" y="0"/>
                </a:lnTo>
                <a:lnTo>
                  <a:pt x="24" y="0"/>
                </a:lnTo>
                <a:lnTo>
                  <a:pt x="24" y="24"/>
                </a:lnTo>
                <a:close/>
              </a:path>
            </a:pathLst>
          </a:custGeom>
          <a:solidFill>
            <a:srgbClr val="000000"/>
          </a:solidFill>
          <a:ln w="1905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446" name="Freeform 15"/>
          <p:cNvSpPr>
            <a:spLocks/>
          </p:cNvSpPr>
          <p:nvPr/>
        </p:nvSpPr>
        <p:spPr bwMode="auto">
          <a:xfrm>
            <a:off x="2414588" y="2058988"/>
            <a:ext cx="46037" cy="47625"/>
          </a:xfrm>
          <a:custGeom>
            <a:avLst/>
            <a:gdLst>
              <a:gd name="T0" fmla="*/ 20287 w 59"/>
              <a:gd name="T1" fmla="*/ 0 h 59"/>
              <a:gd name="T2" fmla="*/ 16386 w 59"/>
              <a:gd name="T3" fmla="*/ 1614 h 59"/>
              <a:gd name="T4" fmla="*/ 14045 w 59"/>
              <a:gd name="T5" fmla="*/ 2422 h 59"/>
              <a:gd name="T6" fmla="*/ 10924 w 59"/>
              <a:gd name="T7" fmla="*/ 4036 h 59"/>
              <a:gd name="T8" fmla="*/ 8583 w 59"/>
              <a:gd name="T9" fmla="*/ 6458 h 59"/>
              <a:gd name="T10" fmla="*/ 5462 w 59"/>
              <a:gd name="T11" fmla="*/ 8072 h 59"/>
              <a:gd name="T12" fmla="*/ 3901 w 59"/>
              <a:gd name="T13" fmla="*/ 11301 h 59"/>
              <a:gd name="T14" fmla="*/ 1561 w 59"/>
              <a:gd name="T15" fmla="*/ 13722 h 59"/>
              <a:gd name="T16" fmla="*/ 780 w 59"/>
              <a:gd name="T17" fmla="*/ 16951 h 59"/>
              <a:gd name="T18" fmla="*/ 0 w 59"/>
              <a:gd name="T19" fmla="*/ 20987 h 59"/>
              <a:gd name="T20" fmla="*/ 0 w 59"/>
              <a:gd name="T21" fmla="*/ 23409 h 59"/>
              <a:gd name="T22" fmla="*/ 0 w 59"/>
              <a:gd name="T23" fmla="*/ 26638 h 59"/>
              <a:gd name="T24" fmla="*/ 780 w 59"/>
              <a:gd name="T25" fmla="*/ 30674 h 59"/>
              <a:gd name="T26" fmla="*/ 1561 w 59"/>
              <a:gd name="T27" fmla="*/ 33095 h 59"/>
              <a:gd name="T28" fmla="*/ 2341 w 59"/>
              <a:gd name="T29" fmla="*/ 36324 h 59"/>
              <a:gd name="T30" fmla="*/ 4682 w 59"/>
              <a:gd name="T31" fmla="*/ 38746 h 59"/>
              <a:gd name="T32" fmla="*/ 7023 w 59"/>
              <a:gd name="T33" fmla="*/ 41167 h 59"/>
              <a:gd name="T34" fmla="*/ 10144 w 59"/>
              <a:gd name="T35" fmla="*/ 43589 h 59"/>
              <a:gd name="T36" fmla="*/ 13265 w 59"/>
              <a:gd name="T37" fmla="*/ 45203 h 59"/>
              <a:gd name="T38" fmla="*/ 15606 w 59"/>
              <a:gd name="T39" fmla="*/ 46818 h 59"/>
              <a:gd name="T40" fmla="*/ 19507 w 59"/>
              <a:gd name="T41" fmla="*/ 47625 h 59"/>
              <a:gd name="T42" fmla="*/ 22628 w 59"/>
              <a:gd name="T43" fmla="*/ 47625 h 59"/>
              <a:gd name="T44" fmla="*/ 24969 w 59"/>
              <a:gd name="T45" fmla="*/ 47625 h 59"/>
              <a:gd name="T46" fmla="*/ 28090 w 59"/>
              <a:gd name="T47" fmla="*/ 46818 h 59"/>
              <a:gd name="T48" fmla="*/ 31992 w 59"/>
              <a:gd name="T49" fmla="*/ 46011 h 59"/>
              <a:gd name="T50" fmla="*/ 34333 w 59"/>
              <a:gd name="T51" fmla="*/ 43589 h 59"/>
              <a:gd name="T52" fmla="*/ 37454 w 59"/>
              <a:gd name="T53" fmla="*/ 41975 h 59"/>
              <a:gd name="T54" fmla="*/ 39014 w 59"/>
              <a:gd name="T55" fmla="*/ 40360 h 59"/>
              <a:gd name="T56" fmla="*/ 42136 w 59"/>
              <a:gd name="T57" fmla="*/ 37131 h 59"/>
              <a:gd name="T58" fmla="*/ 42916 w 59"/>
              <a:gd name="T59" fmla="*/ 33903 h 59"/>
              <a:gd name="T60" fmla="*/ 44476 w 59"/>
              <a:gd name="T61" fmla="*/ 31481 h 59"/>
              <a:gd name="T62" fmla="*/ 44476 w 59"/>
              <a:gd name="T63" fmla="*/ 27445 h 59"/>
              <a:gd name="T64" fmla="*/ 46037 w 59"/>
              <a:gd name="T65" fmla="*/ 23409 h 59"/>
              <a:gd name="T66" fmla="*/ 46037 w 59"/>
              <a:gd name="T67" fmla="*/ 21794 h 59"/>
              <a:gd name="T68" fmla="*/ 44476 w 59"/>
              <a:gd name="T69" fmla="*/ 17758 h 59"/>
              <a:gd name="T70" fmla="*/ 43696 w 59"/>
              <a:gd name="T71" fmla="*/ 14530 h 59"/>
              <a:gd name="T72" fmla="*/ 42136 w 59"/>
              <a:gd name="T73" fmla="*/ 12108 h 59"/>
              <a:gd name="T74" fmla="*/ 39795 w 59"/>
              <a:gd name="T75" fmla="*/ 8879 h 59"/>
              <a:gd name="T76" fmla="*/ 38234 w 59"/>
              <a:gd name="T77" fmla="*/ 6458 h 59"/>
              <a:gd name="T78" fmla="*/ 35113 w 59"/>
              <a:gd name="T79" fmla="*/ 4036 h 59"/>
              <a:gd name="T80" fmla="*/ 32772 w 59"/>
              <a:gd name="T81" fmla="*/ 2422 h 59"/>
              <a:gd name="T82" fmla="*/ 29651 w 59"/>
              <a:gd name="T83" fmla="*/ 1614 h 59"/>
              <a:gd name="T84" fmla="*/ 25750 w 59"/>
              <a:gd name="T85" fmla="*/ 0 h 59"/>
              <a:gd name="T86" fmla="*/ 22628 w 59"/>
              <a:gd name="T87" fmla="*/ 0 h 5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9" h="59">
                <a:moveTo>
                  <a:pt x="29" y="0"/>
                </a:moveTo>
                <a:lnTo>
                  <a:pt x="27" y="0"/>
                </a:lnTo>
                <a:lnTo>
                  <a:pt x="26" y="0"/>
                </a:lnTo>
                <a:lnTo>
                  <a:pt x="25" y="0"/>
                </a:lnTo>
                <a:lnTo>
                  <a:pt x="23" y="2"/>
                </a:lnTo>
                <a:lnTo>
                  <a:pt x="21" y="2"/>
                </a:lnTo>
                <a:lnTo>
                  <a:pt x="20" y="2"/>
                </a:lnTo>
                <a:lnTo>
                  <a:pt x="19" y="2"/>
                </a:lnTo>
                <a:lnTo>
                  <a:pt x="18" y="3"/>
                </a:lnTo>
                <a:lnTo>
                  <a:pt x="17" y="3"/>
                </a:lnTo>
                <a:lnTo>
                  <a:pt x="15" y="4"/>
                </a:lnTo>
                <a:lnTo>
                  <a:pt x="14" y="5"/>
                </a:lnTo>
                <a:lnTo>
                  <a:pt x="13" y="5"/>
                </a:lnTo>
                <a:lnTo>
                  <a:pt x="12" y="6"/>
                </a:lnTo>
                <a:lnTo>
                  <a:pt x="11" y="8"/>
                </a:lnTo>
                <a:lnTo>
                  <a:pt x="9" y="8"/>
                </a:lnTo>
                <a:lnTo>
                  <a:pt x="8" y="9"/>
                </a:lnTo>
                <a:lnTo>
                  <a:pt x="7" y="10"/>
                </a:lnTo>
                <a:lnTo>
                  <a:pt x="6" y="11"/>
                </a:lnTo>
                <a:lnTo>
                  <a:pt x="6" y="12"/>
                </a:lnTo>
                <a:lnTo>
                  <a:pt x="5" y="14"/>
                </a:lnTo>
                <a:lnTo>
                  <a:pt x="3" y="15"/>
                </a:lnTo>
                <a:lnTo>
                  <a:pt x="3" y="16"/>
                </a:lnTo>
                <a:lnTo>
                  <a:pt x="2" y="17"/>
                </a:lnTo>
                <a:lnTo>
                  <a:pt x="2" y="18"/>
                </a:lnTo>
                <a:lnTo>
                  <a:pt x="1" y="20"/>
                </a:lnTo>
                <a:lnTo>
                  <a:pt x="1" y="21"/>
                </a:lnTo>
                <a:lnTo>
                  <a:pt x="1" y="22"/>
                </a:lnTo>
                <a:lnTo>
                  <a:pt x="0" y="24"/>
                </a:lnTo>
                <a:lnTo>
                  <a:pt x="0" y="26"/>
                </a:lnTo>
                <a:lnTo>
                  <a:pt x="0" y="27"/>
                </a:lnTo>
                <a:lnTo>
                  <a:pt x="0" y="28"/>
                </a:lnTo>
                <a:lnTo>
                  <a:pt x="0" y="29"/>
                </a:lnTo>
                <a:lnTo>
                  <a:pt x="0" y="32"/>
                </a:lnTo>
                <a:lnTo>
                  <a:pt x="0" y="33"/>
                </a:lnTo>
                <a:lnTo>
                  <a:pt x="0" y="34"/>
                </a:lnTo>
                <a:lnTo>
                  <a:pt x="0" y="35"/>
                </a:lnTo>
                <a:lnTo>
                  <a:pt x="1" y="38"/>
                </a:lnTo>
                <a:lnTo>
                  <a:pt x="1" y="39"/>
                </a:lnTo>
                <a:lnTo>
                  <a:pt x="1" y="40"/>
                </a:lnTo>
                <a:lnTo>
                  <a:pt x="2" y="41"/>
                </a:lnTo>
                <a:lnTo>
                  <a:pt x="2" y="42"/>
                </a:lnTo>
                <a:lnTo>
                  <a:pt x="3" y="44"/>
                </a:lnTo>
                <a:lnTo>
                  <a:pt x="3" y="45"/>
                </a:lnTo>
                <a:lnTo>
                  <a:pt x="5" y="46"/>
                </a:lnTo>
                <a:lnTo>
                  <a:pt x="6" y="47"/>
                </a:lnTo>
                <a:lnTo>
                  <a:pt x="6" y="48"/>
                </a:lnTo>
                <a:lnTo>
                  <a:pt x="7" y="50"/>
                </a:lnTo>
                <a:lnTo>
                  <a:pt x="8" y="51"/>
                </a:lnTo>
                <a:lnTo>
                  <a:pt x="9" y="51"/>
                </a:lnTo>
                <a:lnTo>
                  <a:pt x="11" y="52"/>
                </a:lnTo>
                <a:lnTo>
                  <a:pt x="12" y="53"/>
                </a:lnTo>
                <a:lnTo>
                  <a:pt x="13" y="54"/>
                </a:lnTo>
                <a:lnTo>
                  <a:pt x="14" y="54"/>
                </a:lnTo>
                <a:lnTo>
                  <a:pt x="15" y="56"/>
                </a:lnTo>
                <a:lnTo>
                  <a:pt x="17" y="56"/>
                </a:lnTo>
                <a:lnTo>
                  <a:pt x="18" y="57"/>
                </a:lnTo>
                <a:lnTo>
                  <a:pt x="19" y="57"/>
                </a:lnTo>
                <a:lnTo>
                  <a:pt x="20" y="58"/>
                </a:lnTo>
                <a:lnTo>
                  <a:pt x="21" y="58"/>
                </a:lnTo>
                <a:lnTo>
                  <a:pt x="23" y="58"/>
                </a:lnTo>
                <a:lnTo>
                  <a:pt x="25" y="59"/>
                </a:lnTo>
                <a:lnTo>
                  <a:pt x="26" y="59"/>
                </a:lnTo>
                <a:lnTo>
                  <a:pt x="27" y="59"/>
                </a:lnTo>
                <a:lnTo>
                  <a:pt x="29" y="59"/>
                </a:lnTo>
                <a:lnTo>
                  <a:pt x="31" y="59"/>
                </a:lnTo>
                <a:lnTo>
                  <a:pt x="32" y="59"/>
                </a:lnTo>
                <a:lnTo>
                  <a:pt x="33" y="59"/>
                </a:lnTo>
                <a:lnTo>
                  <a:pt x="35" y="58"/>
                </a:lnTo>
                <a:lnTo>
                  <a:pt x="36" y="58"/>
                </a:lnTo>
                <a:lnTo>
                  <a:pt x="38" y="58"/>
                </a:lnTo>
                <a:lnTo>
                  <a:pt x="39" y="57"/>
                </a:lnTo>
                <a:lnTo>
                  <a:pt x="41" y="57"/>
                </a:lnTo>
                <a:lnTo>
                  <a:pt x="42" y="56"/>
                </a:lnTo>
                <a:lnTo>
                  <a:pt x="43" y="56"/>
                </a:lnTo>
                <a:lnTo>
                  <a:pt x="44" y="54"/>
                </a:lnTo>
                <a:lnTo>
                  <a:pt x="45" y="54"/>
                </a:lnTo>
                <a:lnTo>
                  <a:pt x="47" y="53"/>
                </a:lnTo>
                <a:lnTo>
                  <a:pt x="48" y="52"/>
                </a:lnTo>
                <a:lnTo>
                  <a:pt x="49" y="51"/>
                </a:lnTo>
                <a:lnTo>
                  <a:pt x="50" y="51"/>
                </a:lnTo>
                <a:lnTo>
                  <a:pt x="50" y="50"/>
                </a:lnTo>
                <a:lnTo>
                  <a:pt x="51" y="48"/>
                </a:lnTo>
                <a:lnTo>
                  <a:pt x="53" y="47"/>
                </a:lnTo>
                <a:lnTo>
                  <a:pt x="54" y="46"/>
                </a:lnTo>
                <a:lnTo>
                  <a:pt x="54" y="45"/>
                </a:lnTo>
                <a:lnTo>
                  <a:pt x="55" y="44"/>
                </a:lnTo>
                <a:lnTo>
                  <a:pt x="55" y="42"/>
                </a:lnTo>
                <a:lnTo>
                  <a:pt x="56" y="41"/>
                </a:lnTo>
                <a:lnTo>
                  <a:pt x="56" y="40"/>
                </a:lnTo>
                <a:lnTo>
                  <a:pt x="57" y="39"/>
                </a:lnTo>
                <a:lnTo>
                  <a:pt x="57" y="38"/>
                </a:lnTo>
                <a:lnTo>
                  <a:pt x="57" y="35"/>
                </a:lnTo>
                <a:lnTo>
                  <a:pt x="57" y="34"/>
                </a:lnTo>
                <a:lnTo>
                  <a:pt x="59" y="33"/>
                </a:lnTo>
                <a:lnTo>
                  <a:pt x="59" y="32"/>
                </a:lnTo>
                <a:lnTo>
                  <a:pt x="59" y="29"/>
                </a:lnTo>
                <a:lnTo>
                  <a:pt x="59" y="28"/>
                </a:lnTo>
                <a:lnTo>
                  <a:pt x="59" y="27"/>
                </a:lnTo>
                <a:lnTo>
                  <a:pt x="57" y="26"/>
                </a:lnTo>
                <a:lnTo>
                  <a:pt x="57" y="24"/>
                </a:lnTo>
                <a:lnTo>
                  <a:pt x="57" y="22"/>
                </a:lnTo>
                <a:lnTo>
                  <a:pt x="57" y="21"/>
                </a:lnTo>
                <a:lnTo>
                  <a:pt x="56" y="20"/>
                </a:lnTo>
                <a:lnTo>
                  <a:pt x="56" y="18"/>
                </a:lnTo>
                <a:lnTo>
                  <a:pt x="55" y="17"/>
                </a:lnTo>
                <a:lnTo>
                  <a:pt x="55" y="16"/>
                </a:lnTo>
                <a:lnTo>
                  <a:pt x="54" y="15"/>
                </a:lnTo>
                <a:lnTo>
                  <a:pt x="54" y="14"/>
                </a:lnTo>
                <a:lnTo>
                  <a:pt x="53" y="12"/>
                </a:lnTo>
                <a:lnTo>
                  <a:pt x="51" y="11"/>
                </a:lnTo>
                <a:lnTo>
                  <a:pt x="50" y="10"/>
                </a:lnTo>
                <a:lnTo>
                  <a:pt x="50" y="9"/>
                </a:lnTo>
                <a:lnTo>
                  <a:pt x="49" y="8"/>
                </a:lnTo>
                <a:lnTo>
                  <a:pt x="48" y="8"/>
                </a:lnTo>
                <a:lnTo>
                  <a:pt x="47" y="6"/>
                </a:lnTo>
                <a:lnTo>
                  <a:pt x="45" y="5"/>
                </a:lnTo>
                <a:lnTo>
                  <a:pt x="44" y="5"/>
                </a:lnTo>
                <a:lnTo>
                  <a:pt x="43" y="4"/>
                </a:lnTo>
                <a:lnTo>
                  <a:pt x="42" y="3"/>
                </a:lnTo>
                <a:lnTo>
                  <a:pt x="41" y="3"/>
                </a:lnTo>
                <a:lnTo>
                  <a:pt x="39" y="2"/>
                </a:lnTo>
                <a:lnTo>
                  <a:pt x="38" y="2"/>
                </a:lnTo>
                <a:lnTo>
                  <a:pt x="36" y="2"/>
                </a:lnTo>
                <a:lnTo>
                  <a:pt x="35" y="2"/>
                </a:lnTo>
                <a:lnTo>
                  <a:pt x="33" y="0"/>
                </a:lnTo>
                <a:lnTo>
                  <a:pt x="32" y="0"/>
                </a:lnTo>
                <a:lnTo>
                  <a:pt x="31" y="0"/>
                </a:lnTo>
                <a:lnTo>
                  <a:pt x="29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47" name="Line 16"/>
          <p:cNvSpPr>
            <a:spLocks noChangeShapeType="1"/>
          </p:cNvSpPr>
          <p:nvPr/>
        </p:nvSpPr>
        <p:spPr bwMode="auto">
          <a:xfrm flipH="1">
            <a:off x="4410075" y="1555750"/>
            <a:ext cx="592138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48" name="Line 17"/>
          <p:cNvSpPr>
            <a:spLocks noChangeShapeType="1"/>
          </p:cNvSpPr>
          <p:nvPr/>
        </p:nvSpPr>
        <p:spPr bwMode="auto">
          <a:xfrm flipH="1">
            <a:off x="4735513" y="2624138"/>
            <a:ext cx="2667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49" name="Rectangle 18"/>
          <p:cNvSpPr>
            <a:spLocks noChangeArrowheads="1"/>
          </p:cNvSpPr>
          <p:nvPr/>
        </p:nvSpPr>
        <p:spPr bwMode="auto">
          <a:xfrm>
            <a:off x="5118100" y="1455738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450" name="Rectangle 19"/>
          <p:cNvSpPr>
            <a:spLocks noChangeArrowheads="1"/>
          </p:cNvSpPr>
          <p:nvPr/>
        </p:nvSpPr>
        <p:spPr bwMode="auto">
          <a:xfrm>
            <a:off x="2308225" y="1069975"/>
            <a:ext cx="14287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S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451" name="Rectangle 20"/>
          <p:cNvSpPr>
            <a:spLocks noChangeArrowheads="1"/>
          </p:cNvSpPr>
          <p:nvPr/>
        </p:nvSpPr>
        <p:spPr bwMode="auto">
          <a:xfrm>
            <a:off x="2298700" y="2693988"/>
            <a:ext cx="16351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R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452" name="Line 21"/>
          <p:cNvSpPr>
            <a:spLocks noChangeShapeType="1"/>
          </p:cNvSpPr>
          <p:nvPr/>
        </p:nvSpPr>
        <p:spPr bwMode="auto">
          <a:xfrm flipH="1" flipV="1">
            <a:off x="1987550" y="2911475"/>
            <a:ext cx="7032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53" name="Freeform 22"/>
          <p:cNvSpPr>
            <a:spLocks/>
          </p:cNvSpPr>
          <p:nvPr/>
        </p:nvSpPr>
        <p:spPr bwMode="auto">
          <a:xfrm>
            <a:off x="1624013" y="2757488"/>
            <a:ext cx="268287" cy="287337"/>
          </a:xfrm>
          <a:custGeom>
            <a:avLst/>
            <a:gdLst>
              <a:gd name="T0" fmla="*/ 268287 w 337"/>
              <a:gd name="T1" fmla="*/ 153618 h 361"/>
              <a:gd name="T2" fmla="*/ 0 w 337"/>
              <a:gd name="T3" fmla="*/ 287337 h 361"/>
              <a:gd name="T4" fmla="*/ 0 w 337"/>
              <a:gd name="T5" fmla="*/ 0 h 361"/>
              <a:gd name="T6" fmla="*/ 268287 w 337"/>
              <a:gd name="T7" fmla="*/ 153618 h 36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37" h="361">
                <a:moveTo>
                  <a:pt x="337" y="193"/>
                </a:moveTo>
                <a:lnTo>
                  <a:pt x="0" y="361"/>
                </a:lnTo>
                <a:lnTo>
                  <a:pt x="0" y="0"/>
                </a:lnTo>
                <a:lnTo>
                  <a:pt x="337" y="193"/>
                </a:lnTo>
                <a:close/>
              </a:path>
            </a:pathLst>
          </a:custGeom>
          <a:noFill/>
          <a:ln w="28575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54" name="Freeform 23"/>
          <p:cNvSpPr>
            <a:spLocks/>
          </p:cNvSpPr>
          <p:nvPr/>
        </p:nvSpPr>
        <p:spPr bwMode="auto">
          <a:xfrm>
            <a:off x="1908175" y="2867025"/>
            <a:ext cx="85725" cy="85725"/>
          </a:xfrm>
          <a:custGeom>
            <a:avLst/>
            <a:gdLst>
              <a:gd name="T0" fmla="*/ 38966 w 110"/>
              <a:gd name="T1" fmla="*/ 0 h 108"/>
              <a:gd name="T2" fmla="*/ 31952 w 110"/>
              <a:gd name="T3" fmla="*/ 794 h 108"/>
              <a:gd name="T4" fmla="*/ 26497 w 110"/>
              <a:gd name="T5" fmla="*/ 3175 h 108"/>
              <a:gd name="T6" fmla="*/ 21042 w 110"/>
              <a:gd name="T7" fmla="*/ 5556 h 108"/>
              <a:gd name="T8" fmla="*/ 16366 w 110"/>
              <a:gd name="T9" fmla="*/ 9525 h 108"/>
              <a:gd name="T10" fmla="*/ 11690 w 110"/>
              <a:gd name="T11" fmla="*/ 13494 h 108"/>
              <a:gd name="T12" fmla="*/ 7793 w 110"/>
              <a:gd name="T13" fmla="*/ 19050 h 108"/>
              <a:gd name="T14" fmla="*/ 4676 w 110"/>
              <a:gd name="T15" fmla="*/ 23813 h 108"/>
              <a:gd name="T16" fmla="*/ 2338 w 110"/>
              <a:gd name="T17" fmla="*/ 30163 h 108"/>
              <a:gd name="T18" fmla="*/ 1559 w 110"/>
              <a:gd name="T19" fmla="*/ 36513 h 108"/>
              <a:gd name="T20" fmla="*/ 0 w 110"/>
              <a:gd name="T21" fmla="*/ 42863 h 108"/>
              <a:gd name="T22" fmla="*/ 1559 w 110"/>
              <a:gd name="T23" fmla="*/ 47625 h 108"/>
              <a:gd name="T24" fmla="*/ 2338 w 110"/>
              <a:gd name="T25" fmla="*/ 53975 h 108"/>
              <a:gd name="T26" fmla="*/ 3897 w 110"/>
              <a:gd name="T27" fmla="*/ 60325 h 108"/>
              <a:gd name="T28" fmla="*/ 7014 w 110"/>
              <a:gd name="T29" fmla="*/ 65088 h 108"/>
              <a:gd name="T30" fmla="*/ 10910 w 110"/>
              <a:gd name="T31" fmla="*/ 70644 h 108"/>
              <a:gd name="T32" fmla="*/ 14028 w 110"/>
              <a:gd name="T33" fmla="*/ 75406 h 108"/>
              <a:gd name="T34" fmla="*/ 18704 w 110"/>
              <a:gd name="T35" fmla="*/ 79375 h 108"/>
              <a:gd name="T36" fmla="*/ 24938 w 110"/>
              <a:gd name="T37" fmla="*/ 82550 h 108"/>
              <a:gd name="T38" fmla="*/ 30393 w 110"/>
              <a:gd name="T39" fmla="*/ 84138 h 108"/>
              <a:gd name="T40" fmla="*/ 36628 w 110"/>
              <a:gd name="T41" fmla="*/ 85725 h 108"/>
              <a:gd name="T42" fmla="*/ 43642 w 110"/>
              <a:gd name="T43" fmla="*/ 85725 h 108"/>
              <a:gd name="T44" fmla="*/ 47538 w 110"/>
              <a:gd name="T45" fmla="*/ 85725 h 108"/>
              <a:gd name="T46" fmla="*/ 53773 w 110"/>
              <a:gd name="T47" fmla="*/ 84931 h 108"/>
              <a:gd name="T48" fmla="*/ 59228 w 110"/>
              <a:gd name="T49" fmla="*/ 83344 h 108"/>
              <a:gd name="T50" fmla="*/ 64683 w 110"/>
              <a:gd name="T51" fmla="*/ 80169 h 108"/>
              <a:gd name="T52" fmla="*/ 70918 w 110"/>
              <a:gd name="T53" fmla="*/ 76200 h 108"/>
              <a:gd name="T54" fmla="*/ 74035 w 110"/>
              <a:gd name="T55" fmla="*/ 71438 h 108"/>
              <a:gd name="T56" fmla="*/ 77932 w 110"/>
              <a:gd name="T57" fmla="*/ 66675 h 108"/>
              <a:gd name="T58" fmla="*/ 81828 w 110"/>
              <a:gd name="T59" fmla="*/ 61913 h 108"/>
              <a:gd name="T60" fmla="*/ 83387 w 110"/>
              <a:gd name="T61" fmla="*/ 55563 h 108"/>
              <a:gd name="T62" fmla="*/ 85725 w 110"/>
              <a:gd name="T63" fmla="*/ 50006 h 108"/>
              <a:gd name="T64" fmla="*/ 85725 w 110"/>
              <a:gd name="T65" fmla="*/ 42863 h 108"/>
              <a:gd name="T66" fmla="*/ 85725 w 110"/>
              <a:gd name="T67" fmla="*/ 38100 h 108"/>
              <a:gd name="T68" fmla="*/ 84946 w 110"/>
              <a:gd name="T69" fmla="*/ 32544 h 108"/>
              <a:gd name="T70" fmla="*/ 82608 w 110"/>
              <a:gd name="T71" fmla="*/ 26194 h 108"/>
              <a:gd name="T72" fmla="*/ 80270 w 110"/>
              <a:gd name="T73" fmla="*/ 20638 h 108"/>
              <a:gd name="T74" fmla="*/ 76373 w 110"/>
              <a:gd name="T75" fmla="*/ 15875 h 108"/>
              <a:gd name="T76" fmla="*/ 71697 w 110"/>
              <a:gd name="T77" fmla="*/ 11113 h 108"/>
              <a:gd name="T78" fmla="*/ 67021 w 110"/>
              <a:gd name="T79" fmla="*/ 7144 h 108"/>
              <a:gd name="T80" fmla="*/ 61566 w 110"/>
              <a:gd name="T81" fmla="*/ 3969 h 108"/>
              <a:gd name="T82" fmla="*/ 55332 w 110"/>
              <a:gd name="T83" fmla="*/ 2381 h 108"/>
              <a:gd name="T84" fmla="*/ 49876 w 110"/>
              <a:gd name="T85" fmla="*/ 0 h 108"/>
              <a:gd name="T86" fmla="*/ 43642 w 110"/>
              <a:gd name="T87" fmla="*/ 0 h 10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0" h="108">
                <a:moveTo>
                  <a:pt x="56" y="0"/>
                </a:moveTo>
                <a:lnTo>
                  <a:pt x="52" y="0"/>
                </a:lnTo>
                <a:lnTo>
                  <a:pt x="50" y="0"/>
                </a:lnTo>
                <a:lnTo>
                  <a:pt x="47" y="0"/>
                </a:lnTo>
                <a:lnTo>
                  <a:pt x="45" y="0"/>
                </a:lnTo>
                <a:lnTo>
                  <a:pt x="41" y="1"/>
                </a:lnTo>
                <a:lnTo>
                  <a:pt x="39" y="3"/>
                </a:lnTo>
                <a:lnTo>
                  <a:pt x="37" y="3"/>
                </a:lnTo>
                <a:lnTo>
                  <a:pt x="34" y="4"/>
                </a:lnTo>
                <a:lnTo>
                  <a:pt x="32" y="5"/>
                </a:lnTo>
                <a:lnTo>
                  <a:pt x="29" y="6"/>
                </a:lnTo>
                <a:lnTo>
                  <a:pt x="27" y="7"/>
                </a:lnTo>
                <a:lnTo>
                  <a:pt x="24" y="9"/>
                </a:lnTo>
                <a:lnTo>
                  <a:pt x="23" y="11"/>
                </a:lnTo>
                <a:lnTo>
                  <a:pt x="21" y="12"/>
                </a:lnTo>
                <a:lnTo>
                  <a:pt x="18" y="14"/>
                </a:lnTo>
                <a:lnTo>
                  <a:pt x="17" y="16"/>
                </a:lnTo>
                <a:lnTo>
                  <a:pt x="15" y="17"/>
                </a:lnTo>
                <a:lnTo>
                  <a:pt x="14" y="20"/>
                </a:lnTo>
                <a:lnTo>
                  <a:pt x="11" y="22"/>
                </a:lnTo>
                <a:lnTo>
                  <a:pt x="10" y="24"/>
                </a:lnTo>
                <a:lnTo>
                  <a:pt x="9" y="26"/>
                </a:lnTo>
                <a:lnTo>
                  <a:pt x="8" y="28"/>
                </a:lnTo>
                <a:lnTo>
                  <a:pt x="6" y="30"/>
                </a:lnTo>
                <a:lnTo>
                  <a:pt x="5" y="33"/>
                </a:lnTo>
                <a:lnTo>
                  <a:pt x="4" y="35"/>
                </a:lnTo>
                <a:lnTo>
                  <a:pt x="3" y="38"/>
                </a:lnTo>
                <a:lnTo>
                  <a:pt x="3" y="41"/>
                </a:lnTo>
                <a:lnTo>
                  <a:pt x="2" y="44"/>
                </a:lnTo>
                <a:lnTo>
                  <a:pt x="2" y="46"/>
                </a:lnTo>
                <a:lnTo>
                  <a:pt x="2" y="48"/>
                </a:lnTo>
                <a:lnTo>
                  <a:pt x="0" y="52"/>
                </a:lnTo>
                <a:lnTo>
                  <a:pt x="0" y="54"/>
                </a:lnTo>
                <a:lnTo>
                  <a:pt x="0" y="57"/>
                </a:lnTo>
                <a:lnTo>
                  <a:pt x="2" y="60"/>
                </a:lnTo>
                <a:lnTo>
                  <a:pt x="2" y="63"/>
                </a:lnTo>
                <a:lnTo>
                  <a:pt x="2" y="65"/>
                </a:lnTo>
                <a:lnTo>
                  <a:pt x="3" y="68"/>
                </a:lnTo>
                <a:lnTo>
                  <a:pt x="3" y="70"/>
                </a:lnTo>
                <a:lnTo>
                  <a:pt x="4" y="74"/>
                </a:lnTo>
                <a:lnTo>
                  <a:pt x="5" y="76"/>
                </a:lnTo>
                <a:lnTo>
                  <a:pt x="6" y="78"/>
                </a:lnTo>
                <a:lnTo>
                  <a:pt x="8" y="81"/>
                </a:lnTo>
                <a:lnTo>
                  <a:pt x="9" y="82"/>
                </a:lnTo>
                <a:lnTo>
                  <a:pt x="10" y="84"/>
                </a:lnTo>
                <a:lnTo>
                  <a:pt x="11" y="87"/>
                </a:lnTo>
                <a:lnTo>
                  <a:pt x="14" y="89"/>
                </a:lnTo>
                <a:lnTo>
                  <a:pt x="15" y="90"/>
                </a:lnTo>
                <a:lnTo>
                  <a:pt x="17" y="93"/>
                </a:lnTo>
                <a:lnTo>
                  <a:pt x="18" y="95"/>
                </a:lnTo>
                <a:lnTo>
                  <a:pt x="21" y="96"/>
                </a:lnTo>
                <a:lnTo>
                  <a:pt x="23" y="98"/>
                </a:lnTo>
                <a:lnTo>
                  <a:pt x="24" y="100"/>
                </a:lnTo>
                <a:lnTo>
                  <a:pt x="27" y="101"/>
                </a:lnTo>
                <a:lnTo>
                  <a:pt x="29" y="102"/>
                </a:lnTo>
                <a:lnTo>
                  <a:pt x="32" y="104"/>
                </a:lnTo>
                <a:lnTo>
                  <a:pt x="34" y="105"/>
                </a:lnTo>
                <a:lnTo>
                  <a:pt x="37" y="106"/>
                </a:lnTo>
                <a:lnTo>
                  <a:pt x="39" y="106"/>
                </a:lnTo>
                <a:lnTo>
                  <a:pt x="41" y="107"/>
                </a:lnTo>
                <a:lnTo>
                  <a:pt x="45" y="107"/>
                </a:lnTo>
                <a:lnTo>
                  <a:pt x="47" y="108"/>
                </a:lnTo>
                <a:lnTo>
                  <a:pt x="50" y="108"/>
                </a:lnTo>
                <a:lnTo>
                  <a:pt x="52" y="108"/>
                </a:lnTo>
                <a:lnTo>
                  <a:pt x="56" y="108"/>
                </a:lnTo>
                <a:lnTo>
                  <a:pt x="58" y="108"/>
                </a:lnTo>
                <a:lnTo>
                  <a:pt x="61" y="108"/>
                </a:lnTo>
                <a:lnTo>
                  <a:pt x="64" y="108"/>
                </a:lnTo>
                <a:lnTo>
                  <a:pt x="67" y="107"/>
                </a:lnTo>
                <a:lnTo>
                  <a:pt x="69" y="107"/>
                </a:lnTo>
                <a:lnTo>
                  <a:pt x="71" y="106"/>
                </a:lnTo>
                <a:lnTo>
                  <a:pt x="74" y="106"/>
                </a:lnTo>
                <a:lnTo>
                  <a:pt x="76" y="105"/>
                </a:lnTo>
                <a:lnTo>
                  <a:pt x="79" y="104"/>
                </a:lnTo>
                <a:lnTo>
                  <a:pt x="81" y="102"/>
                </a:lnTo>
                <a:lnTo>
                  <a:pt x="83" y="101"/>
                </a:lnTo>
                <a:lnTo>
                  <a:pt x="86" y="100"/>
                </a:lnTo>
                <a:lnTo>
                  <a:pt x="88" y="98"/>
                </a:lnTo>
                <a:lnTo>
                  <a:pt x="91" y="96"/>
                </a:lnTo>
                <a:lnTo>
                  <a:pt x="92" y="95"/>
                </a:lnTo>
                <a:lnTo>
                  <a:pt x="94" y="93"/>
                </a:lnTo>
                <a:lnTo>
                  <a:pt x="95" y="90"/>
                </a:lnTo>
                <a:lnTo>
                  <a:pt x="98" y="89"/>
                </a:lnTo>
                <a:lnTo>
                  <a:pt x="99" y="87"/>
                </a:lnTo>
                <a:lnTo>
                  <a:pt x="100" y="84"/>
                </a:lnTo>
                <a:lnTo>
                  <a:pt x="103" y="82"/>
                </a:lnTo>
                <a:lnTo>
                  <a:pt x="104" y="81"/>
                </a:lnTo>
                <a:lnTo>
                  <a:pt x="105" y="78"/>
                </a:lnTo>
                <a:lnTo>
                  <a:pt x="106" y="76"/>
                </a:lnTo>
                <a:lnTo>
                  <a:pt x="106" y="74"/>
                </a:lnTo>
                <a:lnTo>
                  <a:pt x="107" y="70"/>
                </a:lnTo>
                <a:lnTo>
                  <a:pt x="109" y="68"/>
                </a:lnTo>
                <a:lnTo>
                  <a:pt x="109" y="65"/>
                </a:lnTo>
                <a:lnTo>
                  <a:pt x="110" y="63"/>
                </a:lnTo>
                <a:lnTo>
                  <a:pt x="110" y="60"/>
                </a:lnTo>
                <a:lnTo>
                  <a:pt x="110" y="57"/>
                </a:lnTo>
                <a:lnTo>
                  <a:pt x="110" y="54"/>
                </a:lnTo>
                <a:lnTo>
                  <a:pt x="110" y="52"/>
                </a:lnTo>
                <a:lnTo>
                  <a:pt x="110" y="48"/>
                </a:lnTo>
                <a:lnTo>
                  <a:pt x="110" y="46"/>
                </a:lnTo>
                <a:lnTo>
                  <a:pt x="109" y="44"/>
                </a:lnTo>
                <a:lnTo>
                  <a:pt x="109" y="41"/>
                </a:lnTo>
                <a:lnTo>
                  <a:pt x="107" y="38"/>
                </a:lnTo>
                <a:lnTo>
                  <a:pt x="106" y="35"/>
                </a:lnTo>
                <a:lnTo>
                  <a:pt x="106" y="33"/>
                </a:lnTo>
                <a:lnTo>
                  <a:pt x="105" y="30"/>
                </a:lnTo>
                <a:lnTo>
                  <a:pt x="104" y="28"/>
                </a:lnTo>
                <a:lnTo>
                  <a:pt x="103" y="26"/>
                </a:lnTo>
                <a:lnTo>
                  <a:pt x="100" y="24"/>
                </a:lnTo>
                <a:lnTo>
                  <a:pt x="99" y="22"/>
                </a:lnTo>
                <a:lnTo>
                  <a:pt x="98" y="20"/>
                </a:lnTo>
                <a:lnTo>
                  <a:pt x="95" y="17"/>
                </a:lnTo>
                <a:lnTo>
                  <a:pt x="94" y="16"/>
                </a:lnTo>
                <a:lnTo>
                  <a:pt x="92" y="14"/>
                </a:lnTo>
                <a:lnTo>
                  <a:pt x="91" y="12"/>
                </a:lnTo>
                <a:lnTo>
                  <a:pt x="88" y="11"/>
                </a:lnTo>
                <a:lnTo>
                  <a:pt x="86" y="9"/>
                </a:lnTo>
                <a:lnTo>
                  <a:pt x="83" y="7"/>
                </a:lnTo>
                <a:lnTo>
                  <a:pt x="81" y="6"/>
                </a:lnTo>
                <a:lnTo>
                  <a:pt x="79" y="5"/>
                </a:lnTo>
                <a:lnTo>
                  <a:pt x="76" y="4"/>
                </a:lnTo>
                <a:lnTo>
                  <a:pt x="74" y="3"/>
                </a:lnTo>
                <a:lnTo>
                  <a:pt x="71" y="3"/>
                </a:lnTo>
                <a:lnTo>
                  <a:pt x="69" y="1"/>
                </a:lnTo>
                <a:lnTo>
                  <a:pt x="67" y="0"/>
                </a:lnTo>
                <a:lnTo>
                  <a:pt x="64" y="0"/>
                </a:lnTo>
                <a:lnTo>
                  <a:pt x="61" y="0"/>
                </a:lnTo>
                <a:lnTo>
                  <a:pt x="58" y="0"/>
                </a:lnTo>
                <a:lnTo>
                  <a:pt x="56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55" name="Freeform 24"/>
          <p:cNvSpPr>
            <a:spLocks/>
          </p:cNvSpPr>
          <p:nvPr/>
        </p:nvSpPr>
        <p:spPr bwMode="auto">
          <a:xfrm>
            <a:off x="1090613" y="1287463"/>
            <a:ext cx="266700" cy="1622425"/>
          </a:xfrm>
          <a:custGeom>
            <a:avLst/>
            <a:gdLst>
              <a:gd name="T0" fmla="*/ 0 w 337"/>
              <a:gd name="T1" fmla="*/ 0 h 2044"/>
              <a:gd name="T2" fmla="*/ 266700 w 337"/>
              <a:gd name="T3" fmla="*/ 0 h 2044"/>
              <a:gd name="T4" fmla="*/ 266700 w 337"/>
              <a:gd name="T5" fmla="*/ 1622425 h 20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37" h="2044">
                <a:moveTo>
                  <a:pt x="0" y="0"/>
                </a:moveTo>
                <a:lnTo>
                  <a:pt x="337" y="0"/>
                </a:lnTo>
                <a:lnTo>
                  <a:pt x="337" y="2044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56" name="Line 25"/>
          <p:cNvSpPr>
            <a:spLocks noChangeShapeType="1"/>
          </p:cNvSpPr>
          <p:nvPr/>
        </p:nvSpPr>
        <p:spPr bwMode="auto">
          <a:xfrm flipH="1">
            <a:off x="1357313" y="1287463"/>
            <a:ext cx="1335087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57" name="Freeform 26"/>
          <p:cNvSpPr>
            <a:spLocks/>
          </p:cNvSpPr>
          <p:nvPr/>
        </p:nvSpPr>
        <p:spPr bwMode="auto">
          <a:xfrm>
            <a:off x="1338263" y="1268413"/>
            <a:ext cx="38100" cy="39687"/>
          </a:xfrm>
          <a:custGeom>
            <a:avLst/>
            <a:gdLst>
              <a:gd name="T0" fmla="*/ 18256 w 48"/>
              <a:gd name="T1" fmla="*/ 0 h 48"/>
              <a:gd name="T2" fmla="*/ 15081 w 48"/>
              <a:gd name="T3" fmla="*/ 827 h 48"/>
              <a:gd name="T4" fmla="*/ 11906 w 48"/>
              <a:gd name="T5" fmla="*/ 827 h 48"/>
              <a:gd name="T6" fmla="*/ 10319 w 48"/>
              <a:gd name="T7" fmla="*/ 3307 h 48"/>
              <a:gd name="T8" fmla="*/ 7144 w 48"/>
              <a:gd name="T9" fmla="*/ 4134 h 48"/>
              <a:gd name="T10" fmla="*/ 5556 w 48"/>
              <a:gd name="T11" fmla="*/ 5788 h 48"/>
              <a:gd name="T12" fmla="*/ 3969 w 48"/>
              <a:gd name="T13" fmla="*/ 8268 h 48"/>
              <a:gd name="T14" fmla="*/ 2381 w 48"/>
              <a:gd name="T15" fmla="*/ 10749 h 48"/>
              <a:gd name="T16" fmla="*/ 794 w 48"/>
              <a:gd name="T17" fmla="*/ 13229 h 48"/>
              <a:gd name="T18" fmla="*/ 0 w 48"/>
              <a:gd name="T19" fmla="*/ 15709 h 48"/>
              <a:gd name="T20" fmla="*/ 0 w 48"/>
              <a:gd name="T21" fmla="*/ 19017 h 48"/>
              <a:gd name="T22" fmla="*/ 0 w 48"/>
              <a:gd name="T23" fmla="*/ 20670 h 48"/>
              <a:gd name="T24" fmla="*/ 0 w 48"/>
              <a:gd name="T25" fmla="*/ 23978 h 48"/>
              <a:gd name="T26" fmla="*/ 794 w 48"/>
              <a:gd name="T27" fmla="*/ 26458 h 48"/>
              <a:gd name="T28" fmla="*/ 2381 w 48"/>
              <a:gd name="T29" fmla="*/ 29765 h 48"/>
              <a:gd name="T30" fmla="*/ 3969 w 48"/>
              <a:gd name="T31" fmla="*/ 31419 h 48"/>
              <a:gd name="T32" fmla="*/ 5556 w 48"/>
              <a:gd name="T33" fmla="*/ 33899 h 48"/>
              <a:gd name="T34" fmla="*/ 7144 w 48"/>
              <a:gd name="T35" fmla="*/ 35553 h 48"/>
              <a:gd name="T36" fmla="*/ 10319 w 48"/>
              <a:gd name="T37" fmla="*/ 38033 h 48"/>
              <a:gd name="T38" fmla="*/ 11906 w 48"/>
              <a:gd name="T39" fmla="*/ 38860 h 48"/>
              <a:gd name="T40" fmla="*/ 15081 w 48"/>
              <a:gd name="T41" fmla="*/ 39687 h 48"/>
              <a:gd name="T42" fmla="*/ 18256 w 48"/>
              <a:gd name="T43" fmla="*/ 39687 h 48"/>
              <a:gd name="T44" fmla="*/ 19844 w 48"/>
              <a:gd name="T45" fmla="*/ 39687 h 48"/>
              <a:gd name="T46" fmla="*/ 23019 w 48"/>
              <a:gd name="T47" fmla="*/ 39687 h 48"/>
              <a:gd name="T48" fmla="*/ 25400 w 48"/>
              <a:gd name="T49" fmla="*/ 38860 h 48"/>
              <a:gd name="T50" fmla="*/ 28575 w 48"/>
              <a:gd name="T51" fmla="*/ 38033 h 48"/>
              <a:gd name="T52" fmla="*/ 30163 w 48"/>
              <a:gd name="T53" fmla="*/ 35553 h 48"/>
              <a:gd name="T54" fmla="*/ 32544 w 48"/>
              <a:gd name="T55" fmla="*/ 33899 h 48"/>
              <a:gd name="T56" fmla="*/ 34131 w 48"/>
              <a:gd name="T57" fmla="*/ 31419 h 48"/>
              <a:gd name="T58" fmla="*/ 35719 w 48"/>
              <a:gd name="T59" fmla="*/ 29765 h 48"/>
              <a:gd name="T60" fmla="*/ 37306 w 48"/>
              <a:gd name="T61" fmla="*/ 26458 h 48"/>
              <a:gd name="T62" fmla="*/ 38100 w 48"/>
              <a:gd name="T63" fmla="*/ 23978 h 48"/>
              <a:gd name="T64" fmla="*/ 38100 w 48"/>
              <a:gd name="T65" fmla="*/ 20670 h 48"/>
              <a:gd name="T66" fmla="*/ 38100 w 48"/>
              <a:gd name="T67" fmla="*/ 19017 h 48"/>
              <a:gd name="T68" fmla="*/ 38100 w 48"/>
              <a:gd name="T69" fmla="*/ 15709 h 48"/>
              <a:gd name="T70" fmla="*/ 37306 w 48"/>
              <a:gd name="T71" fmla="*/ 13229 h 48"/>
              <a:gd name="T72" fmla="*/ 35719 w 48"/>
              <a:gd name="T73" fmla="*/ 10749 h 48"/>
              <a:gd name="T74" fmla="*/ 34131 w 48"/>
              <a:gd name="T75" fmla="*/ 8268 h 48"/>
              <a:gd name="T76" fmla="*/ 32544 w 48"/>
              <a:gd name="T77" fmla="*/ 5788 h 48"/>
              <a:gd name="T78" fmla="*/ 30163 w 48"/>
              <a:gd name="T79" fmla="*/ 4134 h 48"/>
              <a:gd name="T80" fmla="*/ 28575 w 48"/>
              <a:gd name="T81" fmla="*/ 3307 h 48"/>
              <a:gd name="T82" fmla="*/ 25400 w 48"/>
              <a:gd name="T83" fmla="*/ 827 h 48"/>
              <a:gd name="T84" fmla="*/ 23019 w 48"/>
              <a:gd name="T85" fmla="*/ 827 h 48"/>
              <a:gd name="T86" fmla="*/ 19844 w 48"/>
              <a:gd name="T87" fmla="*/ 0 h 48"/>
              <a:gd name="T88" fmla="*/ 19050 w 48"/>
              <a:gd name="T89" fmla="*/ 19844 h 4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48" h="48">
                <a:moveTo>
                  <a:pt x="24" y="24"/>
                </a:moveTo>
                <a:lnTo>
                  <a:pt x="24" y="0"/>
                </a:lnTo>
                <a:lnTo>
                  <a:pt x="23" y="0"/>
                </a:lnTo>
                <a:lnTo>
                  <a:pt x="21" y="0"/>
                </a:lnTo>
                <a:lnTo>
                  <a:pt x="20" y="0"/>
                </a:lnTo>
                <a:lnTo>
                  <a:pt x="19" y="1"/>
                </a:lnTo>
                <a:lnTo>
                  <a:pt x="18" y="1"/>
                </a:lnTo>
                <a:lnTo>
                  <a:pt x="17" y="1"/>
                </a:lnTo>
                <a:lnTo>
                  <a:pt x="15" y="1"/>
                </a:lnTo>
                <a:lnTo>
                  <a:pt x="14" y="2"/>
                </a:lnTo>
                <a:lnTo>
                  <a:pt x="13" y="2"/>
                </a:lnTo>
                <a:lnTo>
                  <a:pt x="13" y="4"/>
                </a:lnTo>
                <a:lnTo>
                  <a:pt x="12" y="4"/>
                </a:lnTo>
                <a:lnTo>
                  <a:pt x="11" y="5"/>
                </a:lnTo>
                <a:lnTo>
                  <a:pt x="9" y="5"/>
                </a:lnTo>
                <a:lnTo>
                  <a:pt x="8" y="6"/>
                </a:lnTo>
                <a:lnTo>
                  <a:pt x="7" y="7"/>
                </a:lnTo>
                <a:lnTo>
                  <a:pt x="6" y="8"/>
                </a:lnTo>
                <a:lnTo>
                  <a:pt x="5" y="10"/>
                </a:lnTo>
                <a:lnTo>
                  <a:pt x="5" y="11"/>
                </a:lnTo>
                <a:lnTo>
                  <a:pt x="3" y="12"/>
                </a:lnTo>
                <a:lnTo>
                  <a:pt x="3" y="13"/>
                </a:lnTo>
                <a:lnTo>
                  <a:pt x="2" y="14"/>
                </a:lnTo>
                <a:lnTo>
                  <a:pt x="1" y="16"/>
                </a:lnTo>
                <a:lnTo>
                  <a:pt x="1" y="17"/>
                </a:lnTo>
                <a:lnTo>
                  <a:pt x="1" y="18"/>
                </a:lnTo>
                <a:lnTo>
                  <a:pt x="0" y="19"/>
                </a:lnTo>
                <a:lnTo>
                  <a:pt x="0" y="20"/>
                </a:lnTo>
                <a:lnTo>
                  <a:pt x="0" y="22"/>
                </a:lnTo>
                <a:lnTo>
                  <a:pt x="0" y="23"/>
                </a:lnTo>
                <a:lnTo>
                  <a:pt x="0" y="24"/>
                </a:lnTo>
                <a:lnTo>
                  <a:pt x="0" y="25"/>
                </a:lnTo>
                <a:lnTo>
                  <a:pt x="0" y="26"/>
                </a:lnTo>
                <a:lnTo>
                  <a:pt x="0" y="28"/>
                </a:lnTo>
                <a:lnTo>
                  <a:pt x="0" y="29"/>
                </a:lnTo>
                <a:lnTo>
                  <a:pt x="1" y="30"/>
                </a:lnTo>
                <a:lnTo>
                  <a:pt x="1" y="31"/>
                </a:lnTo>
                <a:lnTo>
                  <a:pt x="1" y="32"/>
                </a:lnTo>
                <a:lnTo>
                  <a:pt x="2" y="34"/>
                </a:lnTo>
                <a:lnTo>
                  <a:pt x="2" y="35"/>
                </a:lnTo>
                <a:lnTo>
                  <a:pt x="3" y="36"/>
                </a:lnTo>
                <a:lnTo>
                  <a:pt x="3" y="37"/>
                </a:lnTo>
                <a:lnTo>
                  <a:pt x="5" y="37"/>
                </a:lnTo>
                <a:lnTo>
                  <a:pt x="5" y="38"/>
                </a:lnTo>
                <a:lnTo>
                  <a:pt x="6" y="40"/>
                </a:lnTo>
                <a:lnTo>
                  <a:pt x="6" y="41"/>
                </a:lnTo>
                <a:lnTo>
                  <a:pt x="7" y="41"/>
                </a:lnTo>
                <a:lnTo>
                  <a:pt x="8" y="42"/>
                </a:lnTo>
                <a:lnTo>
                  <a:pt x="8" y="43"/>
                </a:lnTo>
                <a:lnTo>
                  <a:pt x="9" y="43"/>
                </a:lnTo>
                <a:lnTo>
                  <a:pt x="11" y="44"/>
                </a:lnTo>
                <a:lnTo>
                  <a:pt x="12" y="44"/>
                </a:lnTo>
                <a:lnTo>
                  <a:pt x="13" y="46"/>
                </a:lnTo>
                <a:lnTo>
                  <a:pt x="14" y="47"/>
                </a:lnTo>
                <a:lnTo>
                  <a:pt x="15" y="47"/>
                </a:lnTo>
                <a:lnTo>
                  <a:pt x="17" y="47"/>
                </a:lnTo>
                <a:lnTo>
                  <a:pt x="18" y="48"/>
                </a:lnTo>
                <a:lnTo>
                  <a:pt x="19" y="48"/>
                </a:lnTo>
                <a:lnTo>
                  <a:pt x="20" y="48"/>
                </a:lnTo>
                <a:lnTo>
                  <a:pt x="21" y="48"/>
                </a:lnTo>
                <a:lnTo>
                  <a:pt x="23" y="48"/>
                </a:lnTo>
                <a:lnTo>
                  <a:pt x="24" y="48"/>
                </a:lnTo>
                <a:lnTo>
                  <a:pt x="25" y="48"/>
                </a:lnTo>
                <a:lnTo>
                  <a:pt x="26" y="48"/>
                </a:lnTo>
                <a:lnTo>
                  <a:pt x="27" y="48"/>
                </a:lnTo>
                <a:lnTo>
                  <a:pt x="29" y="48"/>
                </a:lnTo>
                <a:lnTo>
                  <a:pt x="30" y="48"/>
                </a:lnTo>
                <a:lnTo>
                  <a:pt x="31" y="47"/>
                </a:lnTo>
                <a:lnTo>
                  <a:pt x="32" y="47"/>
                </a:lnTo>
                <a:lnTo>
                  <a:pt x="33" y="47"/>
                </a:lnTo>
                <a:lnTo>
                  <a:pt x="35" y="46"/>
                </a:lnTo>
                <a:lnTo>
                  <a:pt x="36" y="46"/>
                </a:lnTo>
                <a:lnTo>
                  <a:pt x="36" y="44"/>
                </a:lnTo>
                <a:lnTo>
                  <a:pt x="37" y="44"/>
                </a:lnTo>
                <a:lnTo>
                  <a:pt x="38" y="43"/>
                </a:lnTo>
                <a:lnTo>
                  <a:pt x="39" y="43"/>
                </a:lnTo>
                <a:lnTo>
                  <a:pt x="41" y="42"/>
                </a:lnTo>
                <a:lnTo>
                  <a:pt x="41" y="41"/>
                </a:lnTo>
                <a:lnTo>
                  <a:pt x="42" y="41"/>
                </a:lnTo>
                <a:lnTo>
                  <a:pt x="43" y="40"/>
                </a:lnTo>
                <a:lnTo>
                  <a:pt x="43" y="38"/>
                </a:lnTo>
                <a:lnTo>
                  <a:pt x="44" y="37"/>
                </a:lnTo>
                <a:lnTo>
                  <a:pt x="45" y="36"/>
                </a:lnTo>
                <a:lnTo>
                  <a:pt x="45" y="35"/>
                </a:lnTo>
                <a:lnTo>
                  <a:pt x="47" y="34"/>
                </a:lnTo>
                <a:lnTo>
                  <a:pt x="47" y="32"/>
                </a:lnTo>
                <a:lnTo>
                  <a:pt x="47" y="31"/>
                </a:lnTo>
                <a:lnTo>
                  <a:pt x="47" y="30"/>
                </a:lnTo>
                <a:lnTo>
                  <a:pt x="48" y="29"/>
                </a:lnTo>
                <a:lnTo>
                  <a:pt x="48" y="28"/>
                </a:lnTo>
                <a:lnTo>
                  <a:pt x="48" y="26"/>
                </a:lnTo>
                <a:lnTo>
                  <a:pt x="48" y="25"/>
                </a:lnTo>
                <a:lnTo>
                  <a:pt x="48" y="24"/>
                </a:lnTo>
                <a:lnTo>
                  <a:pt x="48" y="23"/>
                </a:lnTo>
                <a:lnTo>
                  <a:pt x="48" y="22"/>
                </a:lnTo>
                <a:lnTo>
                  <a:pt x="48" y="20"/>
                </a:lnTo>
                <a:lnTo>
                  <a:pt x="48" y="19"/>
                </a:lnTo>
                <a:lnTo>
                  <a:pt x="47" y="18"/>
                </a:lnTo>
                <a:lnTo>
                  <a:pt x="47" y="17"/>
                </a:lnTo>
                <a:lnTo>
                  <a:pt x="47" y="16"/>
                </a:lnTo>
                <a:lnTo>
                  <a:pt x="47" y="14"/>
                </a:lnTo>
                <a:lnTo>
                  <a:pt x="45" y="14"/>
                </a:lnTo>
                <a:lnTo>
                  <a:pt x="45" y="13"/>
                </a:lnTo>
                <a:lnTo>
                  <a:pt x="44" y="12"/>
                </a:lnTo>
                <a:lnTo>
                  <a:pt x="44" y="11"/>
                </a:lnTo>
                <a:lnTo>
                  <a:pt x="43" y="10"/>
                </a:lnTo>
                <a:lnTo>
                  <a:pt x="43" y="8"/>
                </a:lnTo>
                <a:lnTo>
                  <a:pt x="42" y="8"/>
                </a:lnTo>
                <a:lnTo>
                  <a:pt x="41" y="7"/>
                </a:lnTo>
                <a:lnTo>
                  <a:pt x="41" y="6"/>
                </a:lnTo>
                <a:lnTo>
                  <a:pt x="39" y="6"/>
                </a:lnTo>
                <a:lnTo>
                  <a:pt x="38" y="5"/>
                </a:lnTo>
                <a:lnTo>
                  <a:pt x="37" y="5"/>
                </a:lnTo>
                <a:lnTo>
                  <a:pt x="36" y="4"/>
                </a:lnTo>
                <a:lnTo>
                  <a:pt x="35" y="2"/>
                </a:lnTo>
                <a:lnTo>
                  <a:pt x="33" y="2"/>
                </a:lnTo>
                <a:lnTo>
                  <a:pt x="32" y="1"/>
                </a:lnTo>
                <a:lnTo>
                  <a:pt x="31" y="1"/>
                </a:lnTo>
                <a:lnTo>
                  <a:pt x="30" y="1"/>
                </a:lnTo>
                <a:lnTo>
                  <a:pt x="29" y="1"/>
                </a:lnTo>
                <a:lnTo>
                  <a:pt x="27" y="0"/>
                </a:lnTo>
                <a:lnTo>
                  <a:pt x="26" y="0"/>
                </a:lnTo>
                <a:lnTo>
                  <a:pt x="25" y="0"/>
                </a:lnTo>
                <a:lnTo>
                  <a:pt x="24" y="0"/>
                </a:lnTo>
                <a:lnTo>
                  <a:pt x="24" y="24"/>
                </a:lnTo>
                <a:close/>
              </a:path>
            </a:pathLst>
          </a:custGeom>
          <a:solidFill>
            <a:srgbClr val="000000"/>
          </a:solidFill>
          <a:ln w="1905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458" name="Freeform 27"/>
          <p:cNvSpPr>
            <a:spLocks/>
          </p:cNvSpPr>
          <p:nvPr/>
        </p:nvSpPr>
        <p:spPr bwMode="auto">
          <a:xfrm>
            <a:off x="1327150" y="1257300"/>
            <a:ext cx="46038" cy="47625"/>
          </a:xfrm>
          <a:custGeom>
            <a:avLst/>
            <a:gdLst>
              <a:gd name="T0" fmla="*/ 21068 w 59"/>
              <a:gd name="T1" fmla="*/ 0 h 59"/>
              <a:gd name="T2" fmla="*/ 17167 w 59"/>
              <a:gd name="T3" fmla="*/ 1614 h 59"/>
              <a:gd name="T4" fmla="*/ 14045 w 59"/>
              <a:gd name="T5" fmla="*/ 2422 h 59"/>
              <a:gd name="T6" fmla="*/ 11705 w 59"/>
              <a:gd name="T7" fmla="*/ 4036 h 59"/>
              <a:gd name="T8" fmla="*/ 8583 w 59"/>
              <a:gd name="T9" fmla="*/ 6458 h 59"/>
              <a:gd name="T10" fmla="*/ 6242 w 59"/>
              <a:gd name="T11" fmla="*/ 8072 h 59"/>
              <a:gd name="T12" fmla="*/ 3902 w 59"/>
              <a:gd name="T13" fmla="*/ 11301 h 59"/>
              <a:gd name="T14" fmla="*/ 2341 w 59"/>
              <a:gd name="T15" fmla="*/ 13722 h 59"/>
              <a:gd name="T16" fmla="*/ 1561 w 59"/>
              <a:gd name="T17" fmla="*/ 16951 h 59"/>
              <a:gd name="T18" fmla="*/ 0 w 59"/>
              <a:gd name="T19" fmla="*/ 20987 h 59"/>
              <a:gd name="T20" fmla="*/ 0 w 59"/>
              <a:gd name="T21" fmla="*/ 23409 h 59"/>
              <a:gd name="T22" fmla="*/ 0 w 59"/>
              <a:gd name="T23" fmla="*/ 26638 h 59"/>
              <a:gd name="T24" fmla="*/ 1561 w 59"/>
              <a:gd name="T25" fmla="*/ 30674 h 59"/>
              <a:gd name="T26" fmla="*/ 2341 w 59"/>
              <a:gd name="T27" fmla="*/ 33095 h 59"/>
              <a:gd name="T28" fmla="*/ 3121 w 59"/>
              <a:gd name="T29" fmla="*/ 36324 h 59"/>
              <a:gd name="T30" fmla="*/ 4682 w 59"/>
              <a:gd name="T31" fmla="*/ 39553 h 59"/>
              <a:gd name="T32" fmla="*/ 7803 w 59"/>
              <a:gd name="T33" fmla="*/ 41167 h 59"/>
              <a:gd name="T34" fmla="*/ 10924 w 59"/>
              <a:gd name="T35" fmla="*/ 44396 h 59"/>
              <a:gd name="T36" fmla="*/ 13265 w 59"/>
              <a:gd name="T37" fmla="*/ 45203 h 59"/>
              <a:gd name="T38" fmla="*/ 16386 w 59"/>
              <a:gd name="T39" fmla="*/ 46818 h 59"/>
              <a:gd name="T40" fmla="*/ 20288 w 59"/>
              <a:gd name="T41" fmla="*/ 47625 h 59"/>
              <a:gd name="T42" fmla="*/ 22629 w 59"/>
              <a:gd name="T43" fmla="*/ 47625 h 59"/>
              <a:gd name="T44" fmla="*/ 25750 w 59"/>
              <a:gd name="T45" fmla="*/ 47625 h 59"/>
              <a:gd name="T46" fmla="*/ 28091 w 59"/>
              <a:gd name="T47" fmla="*/ 46818 h 59"/>
              <a:gd name="T48" fmla="*/ 31993 w 59"/>
              <a:gd name="T49" fmla="*/ 46011 h 59"/>
              <a:gd name="T50" fmla="*/ 35114 w 59"/>
              <a:gd name="T51" fmla="*/ 44396 h 59"/>
              <a:gd name="T52" fmla="*/ 37455 w 59"/>
              <a:gd name="T53" fmla="*/ 41975 h 59"/>
              <a:gd name="T54" fmla="*/ 39796 w 59"/>
              <a:gd name="T55" fmla="*/ 40360 h 59"/>
              <a:gd name="T56" fmla="*/ 42136 w 59"/>
              <a:gd name="T57" fmla="*/ 37131 h 59"/>
              <a:gd name="T58" fmla="*/ 43697 w 59"/>
              <a:gd name="T59" fmla="*/ 34710 h 59"/>
              <a:gd name="T60" fmla="*/ 45258 w 59"/>
              <a:gd name="T61" fmla="*/ 31481 h 59"/>
              <a:gd name="T62" fmla="*/ 45258 w 59"/>
              <a:gd name="T63" fmla="*/ 27445 h 59"/>
              <a:gd name="T64" fmla="*/ 46038 w 59"/>
              <a:gd name="T65" fmla="*/ 23409 h 59"/>
              <a:gd name="T66" fmla="*/ 46038 w 59"/>
              <a:gd name="T67" fmla="*/ 21794 h 59"/>
              <a:gd name="T68" fmla="*/ 45258 w 59"/>
              <a:gd name="T69" fmla="*/ 17758 h 59"/>
              <a:gd name="T70" fmla="*/ 44477 w 59"/>
              <a:gd name="T71" fmla="*/ 15337 h 59"/>
              <a:gd name="T72" fmla="*/ 42136 w 59"/>
              <a:gd name="T73" fmla="*/ 12108 h 59"/>
              <a:gd name="T74" fmla="*/ 40576 w 59"/>
              <a:gd name="T75" fmla="*/ 8879 h 59"/>
              <a:gd name="T76" fmla="*/ 39015 w 59"/>
              <a:gd name="T77" fmla="*/ 6458 h 59"/>
              <a:gd name="T78" fmla="*/ 35894 w 59"/>
              <a:gd name="T79" fmla="*/ 4036 h 59"/>
              <a:gd name="T80" fmla="*/ 32773 w 59"/>
              <a:gd name="T81" fmla="*/ 2422 h 59"/>
              <a:gd name="T82" fmla="*/ 30432 w 59"/>
              <a:gd name="T83" fmla="*/ 1614 h 59"/>
              <a:gd name="T84" fmla="*/ 26530 w 59"/>
              <a:gd name="T85" fmla="*/ 0 h 59"/>
              <a:gd name="T86" fmla="*/ 22629 w 59"/>
              <a:gd name="T87" fmla="*/ 0 h 5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9" h="59">
                <a:moveTo>
                  <a:pt x="29" y="0"/>
                </a:moveTo>
                <a:lnTo>
                  <a:pt x="28" y="0"/>
                </a:lnTo>
                <a:lnTo>
                  <a:pt x="27" y="0"/>
                </a:lnTo>
                <a:lnTo>
                  <a:pt x="26" y="0"/>
                </a:lnTo>
                <a:lnTo>
                  <a:pt x="23" y="2"/>
                </a:lnTo>
                <a:lnTo>
                  <a:pt x="22" y="2"/>
                </a:lnTo>
                <a:lnTo>
                  <a:pt x="21" y="2"/>
                </a:lnTo>
                <a:lnTo>
                  <a:pt x="20" y="2"/>
                </a:lnTo>
                <a:lnTo>
                  <a:pt x="18" y="3"/>
                </a:lnTo>
                <a:lnTo>
                  <a:pt x="17" y="3"/>
                </a:lnTo>
                <a:lnTo>
                  <a:pt x="16" y="4"/>
                </a:lnTo>
                <a:lnTo>
                  <a:pt x="15" y="5"/>
                </a:lnTo>
                <a:lnTo>
                  <a:pt x="14" y="5"/>
                </a:lnTo>
                <a:lnTo>
                  <a:pt x="12" y="6"/>
                </a:lnTo>
                <a:lnTo>
                  <a:pt x="11" y="8"/>
                </a:lnTo>
                <a:lnTo>
                  <a:pt x="10" y="8"/>
                </a:lnTo>
                <a:lnTo>
                  <a:pt x="9" y="9"/>
                </a:lnTo>
                <a:lnTo>
                  <a:pt x="8" y="10"/>
                </a:lnTo>
                <a:lnTo>
                  <a:pt x="6" y="11"/>
                </a:lnTo>
                <a:lnTo>
                  <a:pt x="6" y="13"/>
                </a:lnTo>
                <a:lnTo>
                  <a:pt x="5" y="14"/>
                </a:lnTo>
                <a:lnTo>
                  <a:pt x="4" y="15"/>
                </a:lnTo>
                <a:lnTo>
                  <a:pt x="4" y="16"/>
                </a:lnTo>
                <a:lnTo>
                  <a:pt x="3" y="17"/>
                </a:lnTo>
                <a:lnTo>
                  <a:pt x="3" y="19"/>
                </a:lnTo>
                <a:lnTo>
                  <a:pt x="2" y="20"/>
                </a:lnTo>
                <a:lnTo>
                  <a:pt x="2" y="21"/>
                </a:lnTo>
                <a:lnTo>
                  <a:pt x="2" y="22"/>
                </a:lnTo>
                <a:lnTo>
                  <a:pt x="0" y="25"/>
                </a:lnTo>
                <a:lnTo>
                  <a:pt x="0" y="26"/>
                </a:lnTo>
                <a:lnTo>
                  <a:pt x="0" y="27"/>
                </a:lnTo>
                <a:lnTo>
                  <a:pt x="0" y="28"/>
                </a:lnTo>
                <a:lnTo>
                  <a:pt x="0" y="29"/>
                </a:lnTo>
                <a:lnTo>
                  <a:pt x="0" y="32"/>
                </a:lnTo>
                <a:lnTo>
                  <a:pt x="0" y="33"/>
                </a:lnTo>
                <a:lnTo>
                  <a:pt x="0" y="34"/>
                </a:lnTo>
                <a:lnTo>
                  <a:pt x="0" y="35"/>
                </a:lnTo>
                <a:lnTo>
                  <a:pt x="2" y="38"/>
                </a:lnTo>
                <a:lnTo>
                  <a:pt x="2" y="39"/>
                </a:lnTo>
                <a:lnTo>
                  <a:pt x="2" y="40"/>
                </a:lnTo>
                <a:lnTo>
                  <a:pt x="3" y="41"/>
                </a:lnTo>
                <a:lnTo>
                  <a:pt x="3" y="43"/>
                </a:lnTo>
                <a:lnTo>
                  <a:pt x="4" y="44"/>
                </a:lnTo>
                <a:lnTo>
                  <a:pt x="4" y="45"/>
                </a:lnTo>
                <a:lnTo>
                  <a:pt x="5" y="46"/>
                </a:lnTo>
                <a:lnTo>
                  <a:pt x="6" y="47"/>
                </a:lnTo>
                <a:lnTo>
                  <a:pt x="6" y="49"/>
                </a:lnTo>
                <a:lnTo>
                  <a:pt x="8" y="50"/>
                </a:lnTo>
                <a:lnTo>
                  <a:pt x="9" y="51"/>
                </a:lnTo>
                <a:lnTo>
                  <a:pt x="10" y="51"/>
                </a:lnTo>
                <a:lnTo>
                  <a:pt x="11" y="52"/>
                </a:lnTo>
                <a:lnTo>
                  <a:pt x="12" y="53"/>
                </a:lnTo>
                <a:lnTo>
                  <a:pt x="14" y="55"/>
                </a:lnTo>
                <a:lnTo>
                  <a:pt x="15" y="55"/>
                </a:lnTo>
                <a:lnTo>
                  <a:pt x="16" y="56"/>
                </a:lnTo>
                <a:lnTo>
                  <a:pt x="17" y="56"/>
                </a:lnTo>
                <a:lnTo>
                  <a:pt x="18" y="57"/>
                </a:lnTo>
                <a:lnTo>
                  <a:pt x="20" y="57"/>
                </a:lnTo>
                <a:lnTo>
                  <a:pt x="21" y="58"/>
                </a:lnTo>
                <a:lnTo>
                  <a:pt x="22" y="58"/>
                </a:lnTo>
                <a:lnTo>
                  <a:pt x="23" y="58"/>
                </a:lnTo>
                <a:lnTo>
                  <a:pt x="26" y="59"/>
                </a:lnTo>
                <a:lnTo>
                  <a:pt x="27" y="59"/>
                </a:lnTo>
                <a:lnTo>
                  <a:pt x="28" y="59"/>
                </a:lnTo>
                <a:lnTo>
                  <a:pt x="29" y="59"/>
                </a:lnTo>
                <a:lnTo>
                  <a:pt x="32" y="59"/>
                </a:lnTo>
                <a:lnTo>
                  <a:pt x="33" y="59"/>
                </a:lnTo>
                <a:lnTo>
                  <a:pt x="34" y="59"/>
                </a:lnTo>
                <a:lnTo>
                  <a:pt x="35" y="58"/>
                </a:lnTo>
                <a:lnTo>
                  <a:pt x="36" y="58"/>
                </a:lnTo>
                <a:lnTo>
                  <a:pt x="39" y="58"/>
                </a:lnTo>
                <a:lnTo>
                  <a:pt x="40" y="57"/>
                </a:lnTo>
                <a:lnTo>
                  <a:pt x="41" y="57"/>
                </a:lnTo>
                <a:lnTo>
                  <a:pt x="42" y="56"/>
                </a:lnTo>
                <a:lnTo>
                  <a:pt x="44" y="56"/>
                </a:lnTo>
                <a:lnTo>
                  <a:pt x="45" y="55"/>
                </a:lnTo>
                <a:lnTo>
                  <a:pt x="46" y="55"/>
                </a:lnTo>
                <a:lnTo>
                  <a:pt x="47" y="53"/>
                </a:lnTo>
                <a:lnTo>
                  <a:pt x="48" y="52"/>
                </a:lnTo>
                <a:lnTo>
                  <a:pt x="50" y="51"/>
                </a:lnTo>
                <a:lnTo>
                  <a:pt x="51" y="51"/>
                </a:lnTo>
                <a:lnTo>
                  <a:pt x="51" y="50"/>
                </a:lnTo>
                <a:lnTo>
                  <a:pt x="52" y="49"/>
                </a:lnTo>
                <a:lnTo>
                  <a:pt x="53" y="47"/>
                </a:lnTo>
                <a:lnTo>
                  <a:pt x="54" y="46"/>
                </a:lnTo>
                <a:lnTo>
                  <a:pt x="54" y="45"/>
                </a:lnTo>
                <a:lnTo>
                  <a:pt x="56" y="44"/>
                </a:lnTo>
                <a:lnTo>
                  <a:pt x="56" y="43"/>
                </a:lnTo>
                <a:lnTo>
                  <a:pt x="57" y="41"/>
                </a:lnTo>
                <a:lnTo>
                  <a:pt x="57" y="40"/>
                </a:lnTo>
                <a:lnTo>
                  <a:pt x="58" y="39"/>
                </a:lnTo>
                <a:lnTo>
                  <a:pt x="58" y="38"/>
                </a:lnTo>
                <a:lnTo>
                  <a:pt x="58" y="35"/>
                </a:lnTo>
                <a:lnTo>
                  <a:pt x="58" y="34"/>
                </a:lnTo>
                <a:lnTo>
                  <a:pt x="59" y="33"/>
                </a:lnTo>
                <a:lnTo>
                  <a:pt x="59" y="32"/>
                </a:lnTo>
                <a:lnTo>
                  <a:pt x="59" y="29"/>
                </a:lnTo>
                <a:lnTo>
                  <a:pt x="59" y="28"/>
                </a:lnTo>
                <a:lnTo>
                  <a:pt x="59" y="27"/>
                </a:lnTo>
                <a:lnTo>
                  <a:pt x="58" y="26"/>
                </a:lnTo>
                <a:lnTo>
                  <a:pt x="58" y="25"/>
                </a:lnTo>
                <a:lnTo>
                  <a:pt x="58" y="22"/>
                </a:lnTo>
                <a:lnTo>
                  <a:pt x="58" y="21"/>
                </a:lnTo>
                <a:lnTo>
                  <a:pt x="57" y="20"/>
                </a:lnTo>
                <a:lnTo>
                  <a:pt x="57" y="19"/>
                </a:lnTo>
                <a:lnTo>
                  <a:pt x="56" y="17"/>
                </a:lnTo>
                <a:lnTo>
                  <a:pt x="56" y="16"/>
                </a:lnTo>
                <a:lnTo>
                  <a:pt x="54" y="15"/>
                </a:lnTo>
                <a:lnTo>
                  <a:pt x="54" y="14"/>
                </a:lnTo>
                <a:lnTo>
                  <a:pt x="53" y="13"/>
                </a:lnTo>
                <a:lnTo>
                  <a:pt x="52" y="11"/>
                </a:lnTo>
                <a:lnTo>
                  <a:pt x="51" y="10"/>
                </a:lnTo>
                <a:lnTo>
                  <a:pt x="51" y="9"/>
                </a:lnTo>
                <a:lnTo>
                  <a:pt x="50" y="8"/>
                </a:lnTo>
                <a:lnTo>
                  <a:pt x="48" y="8"/>
                </a:lnTo>
                <a:lnTo>
                  <a:pt x="47" y="6"/>
                </a:lnTo>
                <a:lnTo>
                  <a:pt x="46" y="5"/>
                </a:lnTo>
                <a:lnTo>
                  <a:pt x="45" y="5"/>
                </a:lnTo>
                <a:lnTo>
                  <a:pt x="44" y="4"/>
                </a:lnTo>
                <a:lnTo>
                  <a:pt x="42" y="3"/>
                </a:lnTo>
                <a:lnTo>
                  <a:pt x="41" y="3"/>
                </a:lnTo>
                <a:lnTo>
                  <a:pt x="40" y="2"/>
                </a:lnTo>
                <a:lnTo>
                  <a:pt x="39" y="2"/>
                </a:lnTo>
                <a:lnTo>
                  <a:pt x="36" y="2"/>
                </a:lnTo>
                <a:lnTo>
                  <a:pt x="35" y="2"/>
                </a:lnTo>
                <a:lnTo>
                  <a:pt x="34" y="0"/>
                </a:lnTo>
                <a:lnTo>
                  <a:pt x="33" y="0"/>
                </a:lnTo>
                <a:lnTo>
                  <a:pt x="32" y="0"/>
                </a:lnTo>
                <a:lnTo>
                  <a:pt x="29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59" name="Rectangle 28"/>
          <p:cNvSpPr>
            <a:spLocks noChangeArrowheads="1"/>
          </p:cNvSpPr>
          <p:nvPr/>
        </p:nvSpPr>
        <p:spPr bwMode="auto">
          <a:xfrm>
            <a:off x="727075" y="1997075"/>
            <a:ext cx="3016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Clk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460" name="Rectangle 29"/>
          <p:cNvSpPr>
            <a:spLocks noChangeArrowheads="1"/>
          </p:cNvSpPr>
          <p:nvPr/>
        </p:nvSpPr>
        <p:spPr bwMode="auto">
          <a:xfrm>
            <a:off x="854075" y="1184275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D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461" name="Freeform 30"/>
          <p:cNvSpPr>
            <a:spLocks/>
          </p:cNvSpPr>
          <p:nvPr/>
        </p:nvSpPr>
        <p:spPr bwMode="auto">
          <a:xfrm>
            <a:off x="4308475" y="1506538"/>
            <a:ext cx="103188" cy="101600"/>
          </a:xfrm>
          <a:custGeom>
            <a:avLst/>
            <a:gdLst>
              <a:gd name="T0" fmla="*/ 46831 w 130"/>
              <a:gd name="T1" fmla="*/ 0 h 130"/>
              <a:gd name="T2" fmla="*/ 38894 w 130"/>
              <a:gd name="T3" fmla="*/ 1563 h 130"/>
              <a:gd name="T4" fmla="*/ 31750 w 130"/>
              <a:gd name="T5" fmla="*/ 3908 h 130"/>
              <a:gd name="T6" fmla="*/ 24606 w 130"/>
              <a:gd name="T7" fmla="*/ 7815 h 130"/>
              <a:gd name="T8" fmla="*/ 19050 w 130"/>
              <a:gd name="T9" fmla="*/ 12505 h 130"/>
              <a:gd name="T10" fmla="*/ 13494 w 130"/>
              <a:gd name="T11" fmla="*/ 17194 h 130"/>
              <a:gd name="T12" fmla="*/ 8731 w 130"/>
              <a:gd name="T13" fmla="*/ 22665 h 130"/>
              <a:gd name="T14" fmla="*/ 4763 w 130"/>
              <a:gd name="T15" fmla="*/ 28917 h 130"/>
              <a:gd name="T16" fmla="*/ 3175 w 130"/>
              <a:gd name="T17" fmla="*/ 35951 h 130"/>
              <a:gd name="T18" fmla="*/ 794 w 130"/>
              <a:gd name="T19" fmla="*/ 42985 h 130"/>
              <a:gd name="T20" fmla="*/ 0 w 130"/>
              <a:gd name="T21" fmla="*/ 50800 h 130"/>
              <a:gd name="T22" fmla="*/ 0 w 130"/>
              <a:gd name="T23" fmla="*/ 56271 h 130"/>
              <a:gd name="T24" fmla="*/ 1588 w 130"/>
              <a:gd name="T25" fmla="*/ 64086 h 130"/>
              <a:gd name="T26" fmla="*/ 3969 w 130"/>
              <a:gd name="T27" fmla="*/ 70338 h 130"/>
              <a:gd name="T28" fmla="*/ 7938 w 130"/>
              <a:gd name="T29" fmla="*/ 77372 h 130"/>
              <a:gd name="T30" fmla="*/ 11113 w 130"/>
              <a:gd name="T31" fmla="*/ 83625 h 130"/>
              <a:gd name="T32" fmla="*/ 17463 w 130"/>
              <a:gd name="T33" fmla="*/ 88314 h 130"/>
              <a:gd name="T34" fmla="*/ 23019 w 130"/>
              <a:gd name="T35" fmla="*/ 93003 h 130"/>
              <a:gd name="T36" fmla="*/ 29369 w 130"/>
              <a:gd name="T37" fmla="*/ 96911 h 130"/>
              <a:gd name="T38" fmla="*/ 36513 w 130"/>
              <a:gd name="T39" fmla="*/ 99255 h 130"/>
              <a:gd name="T40" fmla="*/ 43656 w 130"/>
              <a:gd name="T41" fmla="*/ 101600 h 130"/>
              <a:gd name="T42" fmla="*/ 51594 w 130"/>
              <a:gd name="T43" fmla="*/ 101600 h 130"/>
              <a:gd name="T44" fmla="*/ 57150 w 130"/>
              <a:gd name="T45" fmla="*/ 101600 h 130"/>
              <a:gd name="T46" fmla="*/ 65088 w 130"/>
              <a:gd name="T47" fmla="*/ 100818 h 130"/>
              <a:gd name="T48" fmla="*/ 71438 w 130"/>
              <a:gd name="T49" fmla="*/ 97692 h 130"/>
              <a:gd name="T50" fmla="*/ 78582 w 130"/>
              <a:gd name="T51" fmla="*/ 93785 h 130"/>
              <a:gd name="T52" fmla="*/ 84138 w 130"/>
              <a:gd name="T53" fmla="*/ 89877 h 130"/>
              <a:gd name="T54" fmla="*/ 89694 w 130"/>
              <a:gd name="T55" fmla="*/ 85188 h 130"/>
              <a:gd name="T56" fmla="*/ 94457 w 130"/>
              <a:gd name="T57" fmla="*/ 78935 h 130"/>
              <a:gd name="T58" fmla="*/ 98425 w 130"/>
              <a:gd name="T59" fmla="*/ 73465 h 130"/>
              <a:gd name="T60" fmla="*/ 100807 w 130"/>
              <a:gd name="T61" fmla="*/ 65649 h 130"/>
              <a:gd name="T62" fmla="*/ 102394 w 130"/>
              <a:gd name="T63" fmla="*/ 58615 h 130"/>
              <a:gd name="T64" fmla="*/ 103188 w 130"/>
              <a:gd name="T65" fmla="*/ 50800 h 130"/>
              <a:gd name="T66" fmla="*/ 103188 w 130"/>
              <a:gd name="T67" fmla="*/ 46111 h 130"/>
              <a:gd name="T68" fmla="*/ 100807 w 130"/>
              <a:gd name="T69" fmla="*/ 38295 h 130"/>
              <a:gd name="T70" fmla="*/ 99219 w 130"/>
              <a:gd name="T71" fmla="*/ 31262 h 130"/>
              <a:gd name="T72" fmla="*/ 95250 w 130"/>
              <a:gd name="T73" fmla="*/ 24228 h 130"/>
              <a:gd name="T74" fmla="*/ 91282 w 130"/>
              <a:gd name="T75" fmla="*/ 18757 h 130"/>
              <a:gd name="T76" fmla="*/ 85725 w 130"/>
              <a:gd name="T77" fmla="*/ 13286 h 130"/>
              <a:gd name="T78" fmla="*/ 80169 w 130"/>
              <a:gd name="T79" fmla="*/ 8597 h 130"/>
              <a:gd name="T80" fmla="*/ 73819 w 130"/>
              <a:gd name="T81" fmla="*/ 5471 h 130"/>
              <a:gd name="T82" fmla="*/ 66675 w 130"/>
              <a:gd name="T83" fmla="*/ 3126 h 130"/>
              <a:gd name="T84" fmla="*/ 58738 w 130"/>
              <a:gd name="T85" fmla="*/ 782 h 130"/>
              <a:gd name="T86" fmla="*/ 51594 w 130"/>
              <a:gd name="T87" fmla="*/ 0 h 13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30" h="130">
                <a:moveTo>
                  <a:pt x="65" y="0"/>
                </a:moveTo>
                <a:lnTo>
                  <a:pt x="61" y="0"/>
                </a:lnTo>
                <a:lnTo>
                  <a:pt x="59" y="0"/>
                </a:lnTo>
                <a:lnTo>
                  <a:pt x="55" y="1"/>
                </a:lnTo>
                <a:lnTo>
                  <a:pt x="52" y="1"/>
                </a:lnTo>
                <a:lnTo>
                  <a:pt x="49" y="2"/>
                </a:lnTo>
                <a:lnTo>
                  <a:pt x="46" y="4"/>
                </a:lnTo>
                <a:lnTo>
                  <a:pt x="43" y="4"/>
                </a:lnTo>
                <a:lnTo>
                  <a:pt x="40" y="5"/>
                </a:lnTo>
                <a:lnTo>
                  <a:pt x="37" y="7"/>
                </a:lnTo>
                <a:lnTo>
                  <a:pt x="34" y="8"/>
                </a:lnTo>
                <a:lnTo>
                  <a:pt x="31" y="10"/>
                </a:lnTo>
                <a:lnTo>
                  <a:pt x="29" y="11"/>
                </a:lnTo>
                <a:lnTo>
                  <a:pt x="26" y="13"/>
                </a:lnTo>
                <a:lnTo>
                  <a:pt x="24" y="16"/>
                </a:lnTo>
                <a:lnTo>
                  <a:pt x="22" y="17"/>
                </a:lnTo>
                <a:lnTo>
                  <a:pt x="19" y="19"/>
                </a:lnTo>
                <a:lnTo>
                  <a:pt x="17" y="22"/>
                </a:lnTo>
                <a:lnTo>
                  <a:pt x="14" y="24"/>
                </a:lnTo>
                <a:lnTo>
                  <a:pt x="13" y="26"/>
                </a:lnTo>
                <a:lnTo>
                  <a:pt x="11" y="29"/>
                </a:lnTo>
                <a:lnTo>
                  <a:pt x="10" y="31"/>
                </a:lnTo>
                <a:lnTo>
                  <a:pt x="8" y="34"/>
                </a:lnTo>
                <a:lnTo>
                  <a:pt x="6" y="37"/>
                </a:lnTo>
                <a:lnTo>
                  <a:pt x="5" y="40"/>
                </a:lnTo>
                <a:lnTo>
                  <a:pt x="4" y="43"/>
                </a:lnTo>
                <a:lnTo>
                  <a:pt x="4" y="46"/>
                </a:lnTo>
                <a:lnTo>
                  <a:pt x="2" y="49"/>
                </a:lnTo>
                <a:lnTo>
                  <a:pt x="1" y="52"/>
                </a:lnTo>
                <a:lnTo>
                  <a:pt x="1" y="55"/>
                </a:lnTo>
                <a:lnTo>
                  <a:pt x="0" y="59"/>
                </a:lnTo>
                <a:lnTo>
                  <a:pt x="0" y="61"/>
                </a:lnTo>
                <a:lnTo>
                  <a:pt x="0" y="65"/>
                </a:lnTo>
                <a:lnTo>
                  <a:pt x="0" y="69"/>
                </a:lnTo>
                <a:lnTo>
                  <a:pt x="0" y="72"/>
                </a:lnTo>
                <a:lnTo>
                  <a:pt x="1" y="75"/>
                </a:lnTo>
                <a:lnTo>
                  <a:pt x="1" y="78"/>
                </a:lnTo>
                <a:lnTo>
                  <a:pt x="2" y="82"/>
                </a:lnTo>
                <a:lnTo>
                  <a:pt x="4" y="84"/>
                </a:lnTo>
                <a:lnTo>
                  <a:pt x="4" y="88"/>
                </a:lnTo>
                <a:lnTo>
                  <a:pt x="5" y="90"/>
                </a:lnTo>
                <a:lnTo>
                  <a:pt x="6" y="94"/>
                </a:lnTo>
                <a:lnTo>
                  <a:pt x="8" y="96"/>
                </a:lnTo>
                <a:lnTo>
                  <a:pt x="10" y="99"/>
                </a:lnTo>
                <a:lnTo>
                  <a:pt x="11" y="101"/>
                </a:lnTo>
                <a:lnTo>
                  <a:pt x="13" y="105"/>
                </a:lnTo>
                <a:lnTo>
                  <a:pt x="14" y="107"/>
                </a:lnTo>
                <a:lnTo>
                  <a:pt x="17" y="109"/>
                </a:lnTo>
                <a:lnTo>
                  <a:pt x="19" y="111"/>
                </a:lnTo>
                <a:lnTo>
                  <a:pt x="22" y="113"/>
                </a:lnTo>
                <a:lnTo>
                  <a:pt x="24" y="115"/>
                </a:lnTo>
                <a:lnTo>
                  <a:pt x="26" y="117"/>
                </a:lnTo>
                <a:lnTo>
                  <a:pt x="29" y="119"/>
                </a:lnTo>
                <a:lnTo>
                  <a:pt x="31" y="120"/>
                </a:lnTo>
                <a:lnTo>
                  <a:pt x="34" y="123"/>
                </a:lnTo>
                <a:lnTo>
                  <a:pt x="37" y="124"/>
                </a:lnTo>
                <a:lnTo>
                  <a:pt x="40" y="125"/>
                </a:lnTo>
                <a:lnTo>
                  <a:pt x="43" y="126"/>
                </a:lnTo>
                <a:lnTo>
                  <a:pt x="46" y="127"/>
                </a:lnTo>
                <a:lnTo>
                  <a:pt x="49" y="129"/>
                </a:lnTo>
                <a:lnTo>
                  <a:pt x="52" y="129"/>
                </a:lnTo>
                <a:lnTo>
                  <a:pt x="55" y="130"/>
                </a:lnTo>
                <a:lnTo>
                  <a:pt x="59" y="130"/>
                </a:lnTo>
                <a:lnTo>
                  <a:pt x="61" y="130"/>
                </a:lnTo>
                <a:lnTo>
                  <a:pt x="65" y="130"/>
                </a:lnTo>
                <a:lnTo>
                  <a:pt x="68" y="130"/>
                </a:lnTo>
                <a:lnTo>
                  <a:pt x="72" y="130"/>
                </a:lnTo>
                <a:lnTo>
                  <a:pt x="74" y="130"/>
                </a:lnTo>
                <a:lnTo>
                  <a:pt x="78" y="129"/>
                </a:lnTo>
                <a:lnTo>
                  <a:pt x="82" y="129"/>
                </a:lnTo>
                <a:lnTo>
                  <a:pt x="84" y="127"/>
                </a:lnTo>
                <a:lnTo>
                  <a:pt x="88" y="126"/>
                </a:lnTo>
                <a:lnTo>
                  <a:pt x="90" y="125"/>
                </a:lnTo>
                <a:lnTo>
                  <a:pt x="93" y="124"/>
                </a:lnTo>
                <a:lnTo>
                  <a:pt x="96" y="123"/>
                </a:lnTo>
                <a:lnTo>
                  <a:pt x="99" y="120"/>
                </a:lnTo>
                <a:lnTo>
                  <a:pt x="101" y="119"/>
                </a:lnTo>
                <a:lnTo>
                  <a:pt x="103" y="117"/>
                </a:lnTo>
                <a:lnTo>
                  <a:pt x="106" y="115"/>
                </a:lnTo>
                <a:lnTo>
                  <a:pt x="108" y="113"/>
                </a:lnTo>
                <a:lnTo>
                  <a:pt x="111" y="111"/>
                </a:lnTo>
                <a:lnTo>
                  <a:pt x="113" y="109"/>
                </a:lnTo>
                <a:lnTo>
                  <a:pt x="115" y="107"/>
                </a:lnTo>
                <a:lnTo>
                  <a:pt x="117" y="105"/>
                </a:lnTo>
                <a:lnTo>
                  <a:pt x="119" y="101"/>
                </a:lnTo>
                <a:lnTo>
                  <a:pt x="120" y="99"/>
                </a:lnTo>
                <a:lnTo>
                  <a:pt x="123" y="96"/>
                </a:lnTo>
                <a:lnTo>
                  <a:pt x="124" y="94"/>
                </a:lnTo>
                <a:lnTo>
                  <a:pt x="125" y="90"/>
                </a:lnTo>
                <a:lnTo>
                  <a:pt x="126" y="88"/>
                </a:lnTo>
                <a:lnTo>
                  <a:pt x="127" y="84"/>
                </a:lnTo>
                <a:lnTo>
                  <a:pt x="127" y="82"/>
                </a:lnTo>
                <a:lnTo>
                  <a:pt x="129" y="78"/>
                </a:lnTo>
                <a:lnTo>
                  <a:pt x="129" y="75"/>
                </a:lnTo>
                <a:lnTo>
                  <a:pt x="130" y="72"/>
                </a:lnTo>
                <a:lnTo>
                  <a:pt x="130" y="69"/>
                </a:lnTo>
                <a:lnTo>
                  <a:pt x="130" y="65"/>
                </a:lnTo>
                <a:lnTo>
                  <a:pt x="130" y="61"/>
                </a:lnTo>
                <a:lnTo>
                  <a:pt x="130" y="59"/>
                </a:lnTo>
                <a:lnTo>
                  <a:pt x="129" y="55"/>
                </a:lnTo>
                <a:lnTo>
                  <a:pt x="129" y="52"/>
                </a:lnTo>
                <a:lnTo>
                  <a:pt x="127" y="49"/>
                </a:lnTo>
                <a:lnTo>
                  <a:pt x="127" y="46"/>
                </a:lnTo>
                <a:lnTo>
                  <a:pt x="126" y="43"/>
                </a:lnTo>
                <a:lnTo>
                  <a:pt x="125" y="40"/>
                </a:lnTo>
                <a:lnTo>
                  <a:pt x="124" y="37"/>
                </a:lnTo>
                <a:lnTo>
                  <a:pt x="123" y="34"/>
                </a:lnTo>
                <a:lnTo>
                  <a:pt x="120" y="31"/>
                </a:lnTo>
                <a:lnTo>
                  <a:pt x="119" y="29"/>
                </a:lnTo>
                <a:lnTo>
                  <a:pt x="117" y="26"/>
                </a:lnTo>
                <a:lnTo>
                  <a:pt x="115" y="24"/>
                </a:lnTo>
                <a:lnTo>
                  <a:pt x="113" y="22"/>
                </a:lnTo>
                <a:lnTo>
                  <a:pt x="111" y="19"/>
                </a:lnTo>
                <a:lnTo>
                  <a:pt x="108" y="17"/>
                </a:lnTo>
                <a:lnTo>
                  <a:pt x="106" y="16"/>
                </a:lnTo>
                <a:lnTo>
                  <a:pt x="103" y="13"/>
                </a:lnTo>
                <a:lnTo>
                  <a:pt x="101" y="11"/>
                </a:lnTo>
                <a:lnTo>
                  <a:pt x="99" y="10"/>
                </a:lnTo>
                <a:lnTo>
                  <a:pt x="96" y="8"/>
                </a:lnTo>
                <a:lnTo>
                  <a:pt x="93" y="7"/>
                </a:lnTo>
                <a:lnTo>
                  <a:pt x="90" y="5"/>
                </a:lnTo>
                <a:lnTo>
                  <a:pt x="88" y="4"/>
                </a:lnTo>
                <a:lnTo>
                  <a:pt x="84" y="4"/>
                </a:lnTo>
                <a:lnTo>
                  <a:pt x="82" y="2"/>
                </a:lnTo>
                <a:lnTo>
                  <a:pt x="78" y="1"/>
                </a:lnTo>
                <a:lnTo>
                  <a:pt x="74" y="1"/>
                </a:lnTo>
                <a:lnTo>
                  <a:pt x="72" y="0"/>
                </a:lnTo>
                <a:lnTo>
                  <a:pt x="68" y="0"/>
                </a:lnTo>
                <a:lnTo>
                  <a:pt x="65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62" name="Line 31"/>
          <p:cNvSpPr>
            <a:spLocks noChangeShapeType="1"/>
          </p:cNvSpPr>
          <p:nvPr/>
        </p:nvSpPr>
        <p:spPr bwMode="auto">
          <a:xfrm>
            <a:off x="3513138" y="1689100"/>
            <a:ext cx="268287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63" name="Freeform 32"/>
          <p:cNvSpPr>
            <a:spLocks/>
          </p:cNvSpPr>
          <p:nvPr/>
        </p:nvSpPr>
        <p:spPr bwMode="auto">
          <a:xfrm>
            <a:off x="4308475" y="2579688"/>
            <a:ext cx="103188" cy="103187"/>
          </a:xfrm>
          <a:custGeom>
            <a:avLst/>
            <a:gdLst>
              <a:gd name="T0" fmla="*/ 46831 w 130"/>
              <a:gd name="T1" fmla="*/ 0 h 129"/>
              <a:gd name="T2" fmla="*/ 38894 w 130"/>
              <a:gd name="T3" fmla="*/ 1600 h 129"/>
              <a:gd name="T4" fmla="*/ 31750 w 130"/>
              <a:gd name="T5" fmla="*/ 3200 h 129"/>
              <a:gd name="T6" fmla="*/ 24606 w 130"/>
              <a:gd name="T7" fmla="*/ 7199 h 129"/>
              <a:gd name="T8" fmla="*/ 19050 w 130"/>
              <a:gd name="T9" fmla="*/ 11998 h 129"/>
              <a:gd name="T10" fmla="*/ 13494 w 130"/>
              <a:gd name="T11" fmla="*/ 16798 h 129"/>
              <a:gd name="T12" fmla="*/ 8731 w 130"/>
              <a:gd name="T13" fmla="*/ 22397 h 129"/>
              <a:gd name="T14" fmla="*/ 4763 w 130"/>
              <a:gd name="T15" fmla="*/ 29596 h 129"/>
              <a:gd name="T16" fmla="*/ 3175 w 130"/>
              <a:gd name="T17" fmla="*/ 35995 h 129"/>
              <a:gd name="T18" fmla="*/ 794 w 130"/>
              <a:gd name="T19" fmla="*/ 43994 h 129"/>
              <a:gd name="T20" fmla="*/ 0 w 130"/>
              <a:gd name="T21" fmla="*/ 51993 h 129"/>
              <a:gd name="T22" fmla="*/ 0 w 130"/>
              <a:gd name="T23" fmla="*/ 57593 h 129"/>
              <a:gd name="T24" fmla="*/ 1588 w 130"/>
              <a:gd name="T25" fmla="*/ 64792 h 129"/>
              <a:gd name="T26" fmla="*/ 3969 w 130"/>
              <a:gd name="T27" fmla="*/ 71991 h 129"/>
              <a:gd name="T28" fmla="*/ 7938 w 130"/>
              <a:gd name="T29" fmla="*/ 78390 h 129"/>
              <a:gd name="T30" fmla="*/ 11113 w 130"/>
              <a:gd name="T31" fmla="*/ 85589 h 129"/>
              <a:gd name="T32" fmla="*/ 17463 w 130"/>
              <a:gd name="T33" fmla="*/ 90389 h 129"/>
              <a:gd name="T34" fmla="*/ 23019 w 130"/>
              <a:gd name="T35" fmla="*/ 95188 h 129"/>
              <a:gd name="T36" fmla="*/ 29369 w 130"/>
              <a:gd name="T37" fmla="*/ 98388 h 129"/>
              <a:gd name="T38" fmla="*/ 36513 w 130"/>
              <a:gd name="T39" fmla="*/ 101587 h 129"/>
              <a:gd name="T40" fmla="*/ 43656 w 130"/>
              <a:gd name="T41" fmla="*/ 103187 h 129"/>
              <a:gd name="T42" fmla="*/ 51594 w 130"/>
              <a:gd name="T43" fmla="*/ 103187 h 129"/>
              <a:gd name="T44" fmla="*/ 57150 w 130"/>
              <a:gd name="T45" fmla="*/ 103187 h 129"/>
              <a:gd name="T46" fmla="*/ 65088 w 130"/>
              <a:gd name="T47" fmla="*/ 102387 h 129"/>
              <a:gd name="T48" fmla="*/ 71438 w 130"/>
              <a:gd name="T49" fmla="*/ 99987 h 129"/>
              <a:gd name="T50" fmla="*/ 78582 w 130"/>
              <a:gd name="T51" fmla="*/ 95988 h 129"/>
              <a:gd name="T52" fmla="*/ 84138 w 130"/>
              <a:gd name="T53" fmla="*/ 91988 h 129"/>
              <a:gd name="T54" fmla="*/ 89694 w 130"/>
              <a:gd name="T55" fmla="*/ 87189 h 129"/>
              <a:gd name="T56" fmla="*/ 94457 w 130"/>
              <a:gd name="T57" fmla="*/ 80790 h 129"/>
              <a:gd name="T58" fmla="*/ 98425 w 130"/>
              <a:gd name="T59" fmla="*/ 74391 h 129"/>
              <a:gd name="T60" fmla="*/ 100807 w 130"/>
              <a:gd name="T61" fmla="*/ 67192 h 129"/>
              <a:gd name="T62" fmla="*/ 102394 w 130"/>
              <a:gd name="T63" fmla="*/ 59193 h 129"/>
              <a:gd name="T64" fmla="*/ 103188 w 130"/>
              <a:gd name="T65" fmla="*/ 51993 h 129"/>
              <a:gd name="T66" fmla="*/ 103188 w 130"/>
              <a:gd name="T67" fmla="*/ 47194 h 129"/>
              <a:gd name="T68" fmla="*/ 100807 w 130"/>
              <a:gd name="T69" fmla="*/ 39195 h 129"/>
              <a:gd name="T70" fmla="*/ 99219 w 130"/>
              <a:gd name="T71" fmla="*/ 31196 h 129"/>
              <a:gd name="T72" fmla="*/ 95250 w 130"/>
              <a:gd name="T73" fmla="*/ 24797 h 129"/>
              <a:gd name="T74" fmla="*/ 91282 w 130"/>
              <a:gd name="T75" fmla="*/ 19198 h 129"/>
              <a:gd name="T76" fmla="*/ 85725 w 130"/>
              <a:gd name="T77" fmla="*/ 12798 h 129"/>
              <a:gd name="T78" fmla="*/ 80169 w 130"/>
              <a:gd name="T79" fmla="*/ 7999 h 129"/>
              <a:gd name="T80" fmla="*/ 73819 w 130"/>
              <a:gd name="T81" fmla="*/ 5599 h 129"/>
              <a:gd name="T82" fmla="*/ 66675 w 130"/>
              <a:gd name="T83" fmla="*/ 2400 h 129"/>
              <a:gd name="T84" fmla="*/ 58738 w 130"/>
              <a:gd name="T85" fmla="*/ 800 h 129"/>
              <a:gd name="T86" fmla="*/ 51594 w 130"/>
              <a:gd name="T87" fmla="*/ 0 h 12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30" h="129">
                <a:moveTo>
                  <a:pt x="65" y="0"/>
                </a:moveTo>
                <a:lnTo>
                  <a:pt x="61" y="0"/>
                </a:lnTo>
                <a:lnTo>
                  <a:pt x="59" y="0"/>
                </a:lnTo>
                <a:lnTo>
                  <a:pt x="55" y="1"/>
                </a:lnTo>
                <a:lnTo>
                  <a:pt x="52" y="1"/>
                </a:lnTo>
                <a:lnTo>
                  <a:pt x="49" y="2"/>
                </a:lnTo>
                <a:lnTo>
                  <a:pt x="46" y="3"/>
                </a:lnTo>
                <a:lnTo>
                  <a:pt x="43" y="3"/>
                </a:lnTo>
                <a:lnTo>
                  <a:pt x="40" y="4"/>
                </a:lnTo>
                <a:lnTo>
                  <a:pt x="37" y="7"/>
                </a:lnTo>
                <a:lnTo>
                  <a:pt x="34" y="8"/>
                </a:lnTo>
                <a:lnTo>
                  <a:pt x="31" y="9"/>
                </a:lnTo>
                <a:lnTo>
                  <a:pt x="29" y="10"/>
                </a:lnTo>
                <a:lnTo>
                  <a:pt x="26" y="13"/>
                </a:lnTo>
                <a:lnTo>
                  <a:pt x="24" y="15"/>
                </a:lnTo>
                <a:lnTo>
                  <a:pt x="22" y="16"/>
                </a:lnTo>
                <a:lnTo>
                  <a:pt x="19" y="19"/>
                </a:lnTo>
                <a:lnTo>
                  <a:pt x="17" y="21"/>
                </a:lnTo>
                <a:lnTo>
                  <a:pt x="14" y="24"/>
                </a:lnTo>
                <a:lnTo>
                  <a:pt x="13" y="26"/>
                </a:lnTo>
                <a:lnTo>
                  <a:pt x="11" y="28"/>
                </a:lnTo>
                <a:lnTo>
                  <a:pt x="10" y="31"/>
                </a:lnTo>
                <a:lnTo>
                  <a:pt x="8" y="33"/>
                </a:lnTo>
                <a:lnTo>
                  <a:pt x="6" y="37"/>
                </a:lnTo>
                <a:lnTo>
                  <a:pt x="5" y="39"/>
                </a:lnTo>
                <a:lnTo>
                  <a:pt x="4" y="43"/>
                </a:lnTo>
                <a:lnTo>
                  <a:pt x="4" y="45"/>
                </a:lnTo>
                <a:lnTo>
                  <a:pt x="2" y="49"/>
                </a:lnTo>
                <a:lnTo>
                  <a:pt x="1" y="51"/>
                </a:lnTo>
                <a:lnTo>
                  <a:pt x="1" y="55"/>
                </a:lnTo>
                <a:lnTo>
                  <a:pt x="0" y="59"/>
                </a:lnTo>
                <a:lnTo>
                  <a:pt x="0" y="61"/>
                </a:lnTo>
                <a:lnTo>
                  <a:pt x="0" y="65"/>
                </a:lnTo>
                <a:lnTo>
                  <a:pt x="0" y="68"/>
                </a:lnTo>
                <a:lnTo>
                  <a:pt x="0" y="72"/>
                </a:lnTo>
                <a:lnTo>
                  <a:pt x="1" y="74"/>
                </a:lnTo>
                <a:lnTo>
                  <a:pt x="1" y="78"/>
                </a:lnTo>
                <a:lnTo>
                  <a:pt x="2" y="81"/>
                </a:lnTo>
                <a:lnTo>
                  <a:pt x="4" y="84"/>
                </a:lnTo>
                <a:lnTo>
                  <a:pt x="4" y="87"/>
                </a:lnTo>
                <a:lnTo>
                  <a:pt x="5" y="90"/>
                </a:lnTo>
                <a:lnTo>
                  <a:pt x="6" y="93"/>
                </a:lnTo>
                <a:lnTo>
                  <a:pt x="8" y="96"/>
                </a:lnTo>
                <a:lnTo>
                  <a:pt x="10" y="98"/>
                </a:lnTo>
                <a:lnTo>
                  <a:pt x="11" y="101"/>
                </a:lnTo>
                <a:lnTo>
                  <a:pt x="13" y="104"/>
                </a:lnTo>
                <a:lnTo>
                  <a:pt x="14" y="107"/>
                </a:lnTo>
                <a:lnTo>
                  <a:pt x="17" y="109"/>
                </a:lnTo>
                <a:lnTo>
                  <a:pt x="19" y="110"/>
                </a:lnTo>
                <a:lnTo>
                  <a:pt x="22" y="113"/>
                </a:lnTo>
                <a:lnTo>
                  <a:pt x="24" y="115"/>
                </a:lnTo>
                <a:lnTo>
                  <a:pt x="26" y="116"/>
                </a:lnTo>
                <a:lnTo>
                  <a:pt x="29" y="119"/>
                </a:lnTo>
                <a:lnTo>
                  <a:pt x="31" y="120"/>
                </a:lnTo>
                <a:lnTo>
                  <a:pt x="34" y="122"/>
                </a:lnTo>
                <a:lnTo>
                  <a:pt x="37" y="123"/>
                </a:lnTo>
                <a:lnTo>
                  <a:pt x="40" y="125"/>
                </a:lnTo>
                <a:lnTo>
                  <a:pt x="43" y="126"/>
                </a:lnTo>
                <a:lnTo>
                  <a:pt x="46" y="127"/>
                </a:lnTo>
                <a:lnTo>
                  <a:pt x="49" y="128"/>
                </a:lnTo>
                <a:lnTo>
                  <a:pt x="52" y="128"/>
                </a:lnTo>
                <a:lnTo>
                  <a:pt x="55" y="129"/>
                </a:lnTo>
                <a:lnTo>
                  <a:pt x="59" y="129"/>
                </a:lnTo>
                <a:lnTo>
                  <a:pt x="61" y="129"/>
                </a:lnTo>
                <a:lnTo>
                  <a:pt x="65" y="129"/>
                </a:lnTo>
                <a:lnTo>
                  <a:pt x="68" y="129"/>
                </a:lnTo>
                <a:lnTo>
                  <a:pt x="72" y="129"/>
                </a:lnTo>
                <a:lnTo>
                  <a:pt x="74" y="129"/>
                </a:lnTo>
                <a:lnTo>
                  <a:pt x="78" y="128"/>
                </a:lnTo>
                <a:lnTo>
                  <a:pt x="82" y="128"/>
                </a:lnTo>
                <a:lnTo>
                  <a:pt x="84" y="127"/>
                </a:lnTo>
                <a:lnTo>
                  <a:pt x="88" y="126"/>
                </a:lnTo>
                <a:lnTo>
                  <a:pt x="90" y="125"/>
                </a:lnTo>
                <a:lnTo>
                  <a:pt x="93" y="123"/>
                </a:lnTo>
                <a:lnTo>
                  <a:pt x="96" y="122"/>
                </a:lnTo>
                <a:lnTo>
                  <a:pt x="99" y="120"/>
                </a:lnTo>
                <a:lnTo>
                  <a:pt x="101" y="119"/>
                </a:lnTo>
                <a:lnTo>
                  <a:pt x="103" y="116"/>
                </a:lnTo>
                <a:lnTo>
                  <a:pt x="106" y="115"/>
                </a:lnTo>
                <a:lnTo>
                  <a:pt x="108" y="113"/>
                </a:lnTo>
                <a:lnTo>
                  <a:pt x="111" y="110"/>
                </a:lnTo>
                <a:lnTo>
                  <a:pt x="113" y="109"/>
                </a:lnTo>
                <a:lnTo>
                  <a:pt x="115" y="107"/>
                </a:lnTo>
                <a:lnTo>
                  <a:pt x="117" y="104"/>
                </a:lnTo>
                <a:lnTo>
                  <a:pt x="119" y="101"/>
                </a:lnTo>
                <a:lnTo>
                  <a:pt x="120" y="98"/>
                </a:lnTo>
                <a:lnTo>
                  <a:pt x="123" y="96"/>
                </a:lnTo>
                <a:lnTo>
                  <a:pt x="124" y="93"/>
                </a:lnTo>
                <a:lnTo>
                  <a:pt x="125" y="90"/>
                </a:lnTo>
                <a:lnTo>
                  <a:pt x="126" y="87"/>
                </a:lnTo>
                <a:lnTo>
                  <a:pt x="127" y="84"/>
                </a:lnTo>
                <a:lnTo>
                  <a:pt x="127" y="81"/>
                </a:lnTo>
                <a:lnTo>
                  <a:pt x="129" y="78"/>
                </a:lnTo>
                <a:lnTo>
                  <a:pt x="129" y="74"/>
                </a:lnTo>
                <a:lnTo>
                  <a:pt x="130" y="72"/>
                </a:lnTo>
                <a:lnTo>
                  <a:pt x="130" y="68"/>
                </a:lnTo>
                <a:lnTo>
                  <a:pt x="130" y="65"/>
                </a:lnTo>
                <a:lnTo>
                  <a:pt x="130" y="61"/>
                </a:lnTo>
                <a:lnTo>
                  <a:pt x="130" y="59"/>
                </a:lnTo>
                <a:lnTo>
                  <a:pt x="129" y="55"/>
                </a:lnTo>
                <a:lnTo>
                  <a:pt x="129" y="51"/>
                </a:lnTo>
                <a:lnTo>
                  <a:pt x="127" y="49"/>
                </a:lnTo>
                <a:lnTo>
                  <a:pt x="127" y="45"/>
                </a:lnTo>
                <a:lnTo>
                  <a:pt x="126" y="43"/>
                </a:lnTo>
                <a:lnTo>
                  <a:pt x="125" y="39"/>
                </a:lnTo>
                <a:lnTo>
                  <a:pt x="124" y="37"/>
                </a:lnTo>
                <a:lnTo>
                  <a:pt x="123" y="33"/>
                </a:lnTo>
                <a:lnTo>
                  <a:pt x="120" y="31"/>
                </a:lnTo>
                <a:lnTo>
                  <a:pt x="119" y="28"/>
                </a:lnTo>
                <a:lnTo>
                  <a:pt x="117" y="26"/>
                </a:lnTo>
                <a:lnTo>
                  <a:pt x="115" y="24"/>
                </a:lnTo>
                <a:lnTo>
                  <a:pt x="113" y="21"/>
                </a:lnTo>
                <a:lnTo>
                  <a:pt x="111" y="19"/>
                </a:lnTo>
                <a:lnTo>
                  <a:pt x="108" y="16"/>
                </a:lnTo>
                <a:lnTo>
                  <a:pt x="106" y="15"/>
                </a:lnTo>
                <a:lnTo>
                  <a:pt x="103" y="13"/>
                </a:lnTo>
                <a:lnTo>
                  <a:pt x="101" y="10"/>
                </a:lnTo>
                <a:lnTo>
                  <a:pt x="99" y="9"/>
                </a:lnTo>
                <a:lnTo>
                  <a:pt x="96" y="8"/>
                </a:lnTo>
                <a:lnTo>
                  <a:pt x="93" y="7"/>
                </a:lnTo>
                <a:lnTo>
                  <a:pt x="90" y="4"/>
                </a:lnTo>
                <a:lnTo>
                  <a:pt x="88" y="3"/>
                </a:lnTo>
                <a:lnTo>
                  <a:pt x="84" y="3"/>
                </a:lnTo>
                <a:lnTo>
                  <a:pt x="82" y="2"/>
                </a:lnTo>
                <a:lnTo>
                  <a:pt x="78" y="1"/>
                </a:lnTo>
                <a:lnTo>
                  <a:pt x="74" y="1"/>
                </a:lnTo>
                <a:lnTo>
                  <a:pt x="72" y="0"/>
                </a:lnTo>
                <a:lnTo>
                  <a:pt x="68" y="0"/>
                </a:lnTo>
                <a:lnTo>
                  <a:pt x="65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64" name="Freeform 33"/>
          <p:cNvSpPr>
            <a:spLocks/>
          </p:cNvSpPr>
          <p:nvPr/>
        </p:nvSpPr>
        <p:spPr bwMode="auto">
          <a:xfrm>
            <a:off x="3513138" y="2490788"/>
            <a:ext cx="268287" cy="1587"/>
          </a:xfrm>
          <a:custGeom>
            <a:avLst/>
            <a:gdLst>
              <a:gd name="T0" fmla="*/ 268287 w 336"/>
              <a:gd name="T1" fmla="*/ 0 h 1587"/>
              <a:gd name="T2" fmla="*/ 0 w 336"/>
              <a:gd name="T3" fmla="*/ 0 h 1587"/>
              <a:gd name="T4" fmla="*/ 268287 w 336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36" h="1587">
                <a:moveTo>
                  <a:pt x="336" y="0"/>
                </a:moveTo>
                <a:lnTo>
                  <a:pt x="0" y="0"/>
                </a:lnTo>
                <a:lnTo>
                  <a:pt x="336" y="0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465" name="Line 34"/>
          <p:cNvSpPr>
            <a:spLocks noChangeShapeType="1"/>
          </p:cNvSpPr>
          <p:nvPr/>
        </p:nvSpPr>
        <p:spPr bwMode="auto">
          <a:xfrm flipH="1">
            <a:off x="3513138" y="2490788"/>
            <a:ext cx="268287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66" name="Line 35"/>
          <p:cNvSpPr>
            <a:spLocks noChangeShapeType="1"/>
          </p:cNvSpPr>
          <p:nvPr/>
        </p:nvSpPr>
        <p:spPr bwMode="auto">
          <a:xfrm>
            <a:off x="3341688" y="2757488"/>
            <a:ext cx="439737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67" name="Freeform 36"/>
          <p:cNvSpPr>
            <a:spLocks/>
          </p:cNvSpPr>
          <p:nvPr/>
        </p:nvSpPr>
        <p:spPr bwMode="auto">
          <a:xfrm>
            <a:off x="3240088" y="2708275"/>
            <a:ext cx="103187" cy="103188"/>
          </a:xfrm>
          <a:custGeom>
            <a:avLst/>
            <a:gdLst>
              <a:gd name="T0" fmla="*/ 46394 w 129"/>
              <a:gd name="T1" fmla="*/ 0 h 130"/>
              <a:gd name="T2" fmla="*/ 39195 w 129"/>
              <a:gd name="T3" fmla="*/ 1588 h 130"/>
              <a:gd name="T4" fmla="*/ 31196 w 129"/>
              <a:gd name="T5" fmla="*/ 3969 h 130"/>
              <a:gd name="T6" fmla="*/ 24797 w 129"/>
              <a:gd name="T7" fmla="*/ 7938 h 130"/>
              <a:gd name="T8" fmla="*/ 19198 w 129"/>
              <a:gd name="T9" fmla="*/ 12700 h 130"/>
              <a:gd name="T10" fmla="*/ 12798 w 129"/>
              <a:gd name="T11" fmla="*/ 17463 h 130"/>
              <a:gd name="T12" fmla="*/ 7999 w 129"/>
              <a:gd name="T13" fmla="*/ 23019 h 130"/>
              <a:gd name="T14" fmla="*/ 4799 w 129"/>
              <a:gd name="T15" fmla="*/ 29369 h 130"/>
              <a:gd name="T16" fmla="*/ 2400 w 129"/>
              <a:gd name="T17" fmla="*/ 36513 h 130"/>
              <a:gd name="T18" fmla="*/ 800 w 129"/>
              <a:gd name="T19" fmla="*/ 43656 h 130"/>
              <a:gd name="T20" fmla="*/ 0 w 129"/>
              <a:gd name="T21" fmla="*/ 51594 h 130"/>
              <a:gd name="T22" fmla="*/ 0 w 129"/>
              <a:gd name="T23" fmla="*/ 57150 h 130"/>
              <a:gd name="T24" fmla="*/ 1600 w 129"/>
              <a:gd name="T25" fmla="*/ 65088 h 130"/>
              <a:gd name="T26" fmla="*/ 3200 w 129"/>
              <a:gd name="T27" fmla="*/ 71438 h 130"/>
              <a:gd name="T28" fmla="*/ 7199 w 129"/>
              <a:gd name="T29" fmla="*/ 78582 h 130"/>
              <a:gd name="T30" fmla="*/ 11199 w 129"/>
              <a:gd name="T31" fmla="*/ 84932 h 130"/>
              <a:gd name="T32" fmla="*/ 16798 w 129"/>
              <a:gd name="T33" fmla="*/ 89694 h 130"/>
              <a:gd name="T34" fmla="*/ 22397 w 129"/>
              <a:gd name="T35" fmla="*/ 94457 h 130"/>
              <a:gd name="T36" fmla="*/ 29596 w 129"/>
              <a:gd name="T37" fmla="*/ 98425 h 130"/>
              <a:gd name="T38" fmla="*/ 35995 w 129"/>
              <a:gd name="T39" fmla="*/ 100807 h 130"/>
              <a:gd name="T40" fmla="*/ 43994 w 129"/>
              <a:gd name="T41" fmla="*/ 103188 h 130"/>
              <a:gd name="T42" fmla="*/ 51194 w 129"/>
              <a:gd name="T43" fmla="*/ 103188 h 130"/>
              <a:gd name="T44" fmla="*/ 57593 w 129"/>
              <a:gd name="T45" fmla="*/ 103188 h 130"/>
              <a:gd name="T46" fmla="*/ 64792 w 129"/>
              <a:gd name="T47" fmla="*/ 102394 h 130"/>
              <a:gd name="T48" fmla="*/ 71991 w 129"/>
              <a:gd name="T49" fmla="*/ 99219 h 130"/>
              <a:gd name="T50" fmla="*/ 78390 w 129"/>
              <a:gd name="T51" fmla="*/ 95250 h 130"/>
              <a:gd name="T52" fmla="*/ 83989 w 129"/>
              <a:gd name="T53" fmla="*/ 91282 h 130"/>
              <a:gd name="T54" fmla="*/ 90389 w 129"/>
              <a:gd name="T55" fmla="*/ 86519 h 130"/>
              <a:gd name="T56" fmla="*/ 95188 w 129"/>
              <a:gd name="T57" fmla="*/ 80169 h 130"/>
              <a:gd name="T58" fmla="*/ 98388 w 129"/>
              <a:gd name="T59" fmla="*/ 74613 h 130"/>
              <a:gd name="T60" fmla="*/ 101587 w 129"/>
              <a:gd name="T61" fmla="*/ 66675 h 130"/>
              <a:gd name="T62" fmla="*/ 102387 w 129"/>
              <a:gd name="T63" fmla="*/ 58738 h 130"/>
              <a:gd name="T64" fmla="*/ 103187 w 129"/>
              <a:gd name="T65" fmla="*/ 51594 h 130"/>
              <a:gd name="T66" fmla="*/ 103187 w 129"/>
              <a:gd name="T67" fmla="*/ 46831 h 130"/>
              <a:gd name="T68" fmla="*/ 101587 w 129"/>
              <a:gd name="T69" fmla="*/ 38894 h 130"/>
              <a:gd name="T70" fmla="*/ 99987 w 129"/>
              <a:gd name="T71" fmla="*/ 31750 h 130"/>
              <a:gd name="T72" fmla="*/ 95988 w 129"/>
              <a:gd name="T73" fmla="*/ 24606 h 130"/>
              <a:gd name="T74" fmla="*/ 91988 w 129"/>
              <a:gd name="T75" fmla="*/ 19050 h 130"/>
              <a:gd name="T76" fmla="*/ 86389 w 129"/>
              <a:gd name="T77" fmla="*/ 13494 h 130"/>
              <a:gd name="T78" fmla="*/ 80790 w 129"/>
              <a:gd name="T79" fmla="*/ 8731 h 130"/>
              <a:gd name="T80" fmla="*/ 73591 w 129"/>
              <a:gd name="T81" fmla="*/ 5556 h 130"/>
              <a:gd name="T82" fmla="*/ 67192 w 129"/>
              <a:gd name="T83" fmla="*/ 3175 h 130"/>
              <a:gd name="T84" fmla="*/ 59193 w 129"/>
              <a:gd name="T85" fmla="*/ 794 h 130"/>
              <a:gd name="T86" fmla="*/ 51194 w 129"/>
              <a:gd name="T87" fmla="*/ 0 h 13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29" h="130">
                <a:moveTo>
                  <a:pt x="64" y="0"/>
                </a:moveTo>
                <a:lnTo>
                  <a:pt x="61" y="0"/>
                </a:lnTo>
                <a:lnTo>
                  <a:pt x="58" y="0"/>
                </a:lnTo>
                <a:lnTo>
                  <a:pt x="55" y="1"/>
                </a:lnTo>
                <a:lnTo>
                  <a:pt x="51" y="1"/>
                </a:lnTo>
                <a:lnTo>
                  <a:pt x="49" y="2"/>
                </a:lnTo>
                <a:lnTo>
                  <a:pt x="45" y="4"/>
                </a:lnTo>
                <a:lnTo>
                  <a:pt x="43" y="4"/>
                </a:lnTo>
                <a:lnTo>
                  <a:pt x="39" y="5"/>
                </a:lnTo>
                <a:lnTo>
                  <a:pt x="37" y="7"/>
                </a:lnTo>
                <a:lnTo>
                  <a:pt x="33" y="8"/>
                </a:lnTo>
                <a:lnTo>
                  <a:pt x="31" y="10"/>
                </a:lnTo>
                <a:lnTo>
                  <a:pt x="28" y="11"/>
                </a:lnTo>
                <a:lnTo>
                  <a:pt x="26" y="13"/>
                </a:lnTo>
                <a:lnTo>
                  <a:pt x="24" y="16"/>
                </a:lnTo>
                <a:lnTo>
                  <a:pt x="21" y="17"/>
                </a:lnTo>
                <a:lnTo>
                  <a:pt x="19" y="19"/>
                </a:lnTo>
                <a:lnTo>
                  <a:pt x="16" y="22"/>
                </a:lnTo>
                <a:lnTo>
                  <a:pt x="14" y="24"/>
                </a:lnTo>
                <a:lnTo>
                  <a:pt x="13" y="26"/>
                </a:lnTo>
                <a:lnTo>
                  <a:pt x="10" y="29"/>
                </a:lnTo>
                <a:lnTo>
                  <a:pt x="9" y="31"/>
                </a:lnTo>
                <a:lnTo>
                  <a:pt x="8" y="34"/>
                </a:lnTo>
                <a:lnTo>
                  <a:pt x="6" y="37"/>
                </a:lnTo>
                <a:lnTo>
                  <a:pt x="4" y="40"/>
                </a:lnTo>
                <a:lnTo>
                  <a:pt x="3" y="43"/>
                </a:lnTo>
                <a:lnTo>
                  <a:pt x="3" y="46"/>
                </a:lnTo>
                <a:lnTo>
                  <a:pt x="2" y="49"/>
                </a:lnTo>
                <a:lnTo>
                  <a:pt x="1" y="52"/>
                </a:lnTo>
                <a:lnTo>
                  <a:pt x="1" y="55"/>
                </a:lnTo>
                <a:lnTo>
                  <a:pt x="0" y="59"/>
                </a:lnTo>
                <a:lnTo>
                  <a:pt x="0" y="61"/>
                </a:lnTo>
                <a:lnTo>
                  <a:pt x="0" y="65"/>
                </a:lnTo>
                <a:lnTo>
                  <a:pt x="0" y="68"/>
                </a:lnTo>
                <a:lnTo>
                  <a:pt x="0" y="72"/>
                </a:lnTo>
                <a:lnTo>
                  <a:pt x="1" y="74"/>
                </a:lnTo>
                <a:lnTo>
                  <a:pt x="1" y="78"/>
                </a:lnTo>
                <a:lnTo>
                  <a:pt x="2" y="82"/>
                </a:lnTo>
                <a:lnTo>
                  <a:pt x="3" y="84"/>
                </a:lnTo>
                <a:lnTo>
                  <a:pt x="3" y="88"/>
                </a:lnTo>
                <a:lnTo>
                  <a:pt x="4" y="90"/>
                </a:lnTo>
                <a:lnTo>
                  <a:pt x="6" y="94"/>
                </a:lnTo>
                <a:lnTo>
                  <a:pt x="8" y="96"/>
                </a:lnTo>
                <a:lnTo>
                  <a:pt x="9" y="99"/>
                </a:lnTo>
                <a:lnTo>
                  <a:pt x="10" y="101"/>
                </a:lnTo>
                <a:lnTo>
                  <a:pt x="13" y="105"/>
                </a:lnTo>
                <a:lnTo>
                  <a:pt x="14" y="107"/>
                </a:lnTo>
                <a:lnTo>
                  <a:pt x="16" y="109"/>
                </a:lnTo>
                <a:lnTo>
                  <a:pt x="19" y="111"/>
                </a:lnTo>
                <a:lnTo>
                  <a:pt x="21" y="113"/>
                </a:lnTo>
                <a:lnTo>
                  <a:pt x="24" y="115"/>
                </a:lnTo>
                <a:lnTo>
                  <a:pt x="26" y="117"/>
                </a:lnTo>
                <a:lnTo>
                  <a:pt x="28" y="119"/>
                </a:lnTo>
                <a:lnTo>
                  <a:pt x="31" y="120"/>
                </a:lnTo>
                <a:lnTo>
                  <a:pt x="33" y="123"/>
                </a:lnTo>
                <a:lnTo>
                  <a:pt x="37" y="124"/>
                </a:lnTo>
                <a:lnTo>
                  <a:pt x="39" y="125"/>
                </a:lnTo>
                <a:lnTo>
                  <a:pt x="43" y="126"/>
                </a:lnTo>
                <a:lnTo>
                  <a:pt x="45" y="127"/>
                </a:lnTo>
                <a:lnTo>
                  <a:pt x="49" y="129"/>
                </a:lnTo>
                <a:lnTo>
                  <a:pt x="51" y="129"/>
                </a:lnTo>
                <a:lnTo>
                  <a:pt x="55" y="130"/>
                </a:lnTo>
                <a:lnTo>
                  <a:pt x="58" y="130"/>
                </a:lnTo>
                <a:lnTo>
                  <a:pt x="61" y="130"/>
                </a:lnTo>
                <a:lnTo>
                  <a:pt x="64" y="130"/>
                </a:lnTo>
                <a:lnTo>
                  <a:pt x="68" y="130"/>
                </a:lnTo>
                <a:lnTo>
                  <a:pt x="72" y="130"/>
                </a:lnTo>
                <a:lnTo>
                  <a:pt x="74" y="130"/>
                </a:lnTo>
                <a:lnTo>
                  <a:pt x="78" y="129"/>
                </a:lnTo>
                <a:lnTo>
                  <a:pt x="81" y="129"/>
                </a:lnTo>
                <a:lnTo>
                  <a:pt x="84" y="127"/>
                </a:lnTo>
                <a:lnTo>
                  <a:pt x="87" y="126"/>
                </a:lnTo>
                <a:lnTo>
                  <a:pt x="90" y="125"/>
                </a:lnTo>
                <a:lnTo>
                  <a:pt x="92" y="124"/>
                </a:lnTo>
                <a:lnTo>
                  <a:pt x="96" y="123"/>
                </a:lnTo>
                <a:lnTo>
                  <a:pt x="98" y="120"/>
                </a:lnTo>
                <a:lnTo>
                  <a:pt x="101" y="119"/>
                </a:lnTo>
                <a:lnTo>
                  <a:pt x="103" y="117"/>
                </a:lnTo>
                <a:lnTo>
                  <a:pt x="105" y="115"/>
                </a:lnTo>
                <a:lnTo>
                  <a:pt x="108" y="113"/>
                </a:lnTo>
                <a:lnTo>
                  <a:pt x="110" y="111"/>
                </a:lnTo>
                <a:lnTo>
                  <a:pt x="113" y="109"/>
                </a:lnTo>
                <a:lnTo>
                  <a:pt x="115" y="107"/>
                </a:lnTo>
                <a:lnTo>
                  <a:pt x="116" y="105"/>
                </a:lnTo>
                <a:lnTo>
                  <a:pt x="119" y="101"/>
                </a:lnTo>
                <a:lnTo>
                  <a:pt x="120" y="99"/>
                </a:lnTo>
                <a:lnTo>
                  <a:pt x="122" y="96"/>
                </a:lnTo>
                <a:lnTo>
                  <a:pt x="123" y="94"/>
                </a:lnTo>
                <a:lnTo>
                  <a:pt x="125" y="90"/>
                </a:lnTo>
                <a:lnTo>
                  <a:pt x="126" y="88"/>
                </a:lnTo>
                <a:lnTo>
                  <a:pt x="127" y="84"/>
                </a:lnTo>
                <a:lnTo>
                  <a:pt x="127" y="82"/>
                </a:lnTo>
                <a:lnTo>
                  <a:pt x="128" y="78"/>
                </a:lnTo>
                <a:lnTo>
                  <a:pt x="128" y="74"/>
                </a:lnTo>
                <a:lnTo>
                  <a:pt x="129" y="72"/>
                </a:lnTo>
                <a:lnTo>
                  <a:pt x="129" y="68"/>
                </a:lnTo>
                <a:lnTo>
                  <a:pt x="129" y="65"/>
                </a:lnTo>
                <a:lnTo>
                  <a:pt x="129" y="61"/>
                </a:lnTo>
                <a:lnTo>
                  <a:pt x="129" y="59"/>
                </a:lnTo>
                <a:lnTo>
                  <a:pt x="128" y="55"/>
                </a:lnTo>
                <a:lnTo>
                  <a:pt x="128" y="52"/>
                </a:lnTo>
                <a:lnTo>
                  <a:pt x="127" y="49"/>
                </a:lnTo>
                <a:lnTo>
                  <a:pt x="127" y="46"/>
                </a:lnTo>
                <a:lnTo>
                  <a:pt x="126" y="43"/>
                </a:lnTo>
                <a:lnTo>
                  <a:pt x="125" y="40"/>
                </a:lnTo>
                <a:lnTo>
                  <a:pt x="123" y="37"/>
                </a:lnTo>
                <a:lnTo>
                  <a:pt x="122" y="34"/>
                </a:lnTo>
                <a:lnTo>
                  <a:pt x="120" y="31"/>
                </a:lnTo>
                <a:lnTo>
                  <a:pt x="119" y="29"/>
                </a:lnTo>
                <a:lnTo>
                  <a:pt x="116" y="26"/>
                </a:lnTo>
                <a:lnTo>
                  <a:pt x="115" y="24"/>
                </a:lnTo>
                <a:lnTo>
                  <a:pt x="113" y="22"/>
                </a:lnTo>
                <a:lnTo>
                  <a:pt x="110" y="19"/>
                </a:lnTo>
                <a:lnTo>
                  <a:pt x="108" y="17"/>
                </a:lnTo>
                <a:lnTo>
                  <a:pt x="105" y="16"/>
                </a:lnTo>
                <a:lnTo>
                  <a:pt x="103" y="13"/>
                </a:lnTo>
                <a:lnTo>
                  <a:pt x="101" y="11"/>
                </a:lnTo>
                <a:lnTo>
                  <a:pt x="98" y="10"/>
                </a:lnTo>
                <a:lnTo>
                  <a:pt x="96" y="8"/>
                </a:lnTo>
                <a:lnTo>
                  <a:pt x="92" y="7"/>
                </a:lnTo>
                <a:lnTo>
                  <a:pt x="90" y="5"/>
                </a:lnTo>
                <a:lnTo>
                  <a:pt x="87" y="4"/>
                </a:lnTo>
                <a:lnTo>
                  <a:pt x="84" y="4"/>
                </a:lnTo>
                <a:lnTo>
                  <a:pt x="81" y="2"/>
                </a:lnTo>
                <a:lnTo>
                  <a:pt x="78" y="1"/>
                </a:lnTo>
                <a:lnTo>
                  <a:pt x="74" y="1"/>
                </a:lnTo>
                <a:lnTo>
                  <a:pt x="72" y="0"/>
                </a:lnTo>
                <a:lnTo>
                  <a:pt x="68" y="0"/>
                </a:lnTo>
                <a:lnTo>
                  <a:pt x="64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68" name="Freeform 37"/>
          <p:cNvSpPr>
            <a:spLocks/>
          </p:cNvSpPr>
          <p:nvPr/>
        </p:nvSpPr>
        <p:spPr bwMode="auto">
          <a:xfrm>
            <a:off x="2444750" y="2624138"/>
            <a:ext cx="266700" cy="1587"/>
          </a:xfrm>
          <a:custGeom>
            <a:avLst/>
            <a:gdLst>
              <a:gd name="T0" fmla="*/ 266700 w 337"/>
              <a:gd name="T1" fmla="*/ 0 h 1587"/>
              <a:gd name="T2" fmla="*/ 0 w 337"/>
              <a:gd name="T3" fmla="*/ 0 h 1587"/>
              <a:gd name="T4" fmla="*/ 266700 w 337"/>
              <a:gd name="T5" fmla="*/ 0 h 158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37" h="1587">
                <a:moveTo>
                  <a:pt x="337" y="0"/>
                </a:moveTo>
                <a:lnTo>
                  <a:pt x="0" y="0"/>
                </a:lnTo>
                <a:lnTo>
                  <a:pt x="337" y="0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469" name="Line 38"/>
          <p:cNvSpPr>
            <a:spLocks noChangeShapeType="1"/>
          </p:cNvSpPr>
          <p:nvPr/>
        </p:nvSpPr>
        <p:spPr bwMode="auto">
          <a:xfrm flipH="1">
            <a:off x="2444750" y="2624138"/>
            <a:ext cx="2667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70" name="Line 39"/>
          <p:cNvSpPr>
            <a:spLocks noChangeShapeType="1"/>
          </p:cNvSpPr>
          <p:nvPr/>
        </p:nvSpPr>
        <p:spPr bwMode="auto">
          <a:xfrm>
            <a:off x="2444750" y="1555750"/>
            <a:ext cx="24765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71" name="Rectangle 40"/>
          <p:cNvSpPr>
            <a:spLocks noChangeArrowheads="1"/>
          </p:cNvSpPr>
          <p:nvPr/>
        </p:nvSpPr>
        <p:spPr bwMode="auto">
          <a:xfrm>
            <a:off x="539750" y="1374775"/>
            <a:ext cx="4540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(</a:t>
            </a:r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Data)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472" name="Rectangle 41"/>
          <p:cNvSpPr>
            <a:spLocks noChangeArrowheads="1"/>
          </p:cNvSpPr>
          <p:nvPr/>
        </p:nvSpPr>
        <p:spPr bwMode="auto">
          <a:xfrm>
            <a:off x="2482850" y="3429000"/>
            <a:ext cx="8794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500">
                <a:solidFill>
                  <a:srgbClr val="000000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(</a:t>
            </a:r>
            <a:r>
              <a:rPr lang="en-US" altLang="zh-TW" sz="1500">
                <a:solidFill>
                  <a:srgbClr val="000000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a) Circuit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473" name="Line 42"/>
          <p:cNvSpPr>
            <a:spLocks noChangeShapeType="1"/>
          </p:cNvSpPr>
          <p:nvPr/>
        </p:nvSpPr>
        <p:spPr bwMode="auto">
          <a:xfrm flipH="1">
            <a:off x="5135563" y="2528888"/>
            <a:ext cx="76200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74" name="Rectangle 43"/>
          <p:cNvSpPr>
            <a:spLocks noChangeArrowheads="1"/>
          </p:cNvSpPr>
          <p:nvPr/>
        </p:nvSpPr>
        <p:spPr bwMode="auto">
          <a:xfrm>
            <a:off x="5108575" y="2538413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475" name="AutoShape 44"/>
          <p:cNvSpPr>
            <a:spLocks noChangeArrowheads="1"/>
          </p:cNvSpPr>
          <p:nvPr/>
        </p:nvSpPr>
        <p:spPr bwMode="auto">
          <a:xfrm>
            <a:off x="2690813" y="1190625"/>
            <a:ext cx="533400" cy="457200"/>
          </a:xfrm>
          <a:prstGeom prst="flowChartDelay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76" name="AutoShape 45"/>
          <p:cNvSpPr>
            <a:spLocks noChangeArrowheads="1"/>
          </p:cNvSpPr>
          <p:nvPr/>
        </p:nvSpPr>
        <p:spPr bwMode="auto">
          <a:xfrm>
            <a:off x="2690813" y="2528888"/>
            <a:ext cx="533400" cy="457200"/>
          </a:xfrm>
          <a:prstGeom prst="flowChartDelay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77" name="AutoShape 46"/>
          <p:cNvSpPr>
            <a:spLocks noChangeArrowheads="1"/>
          </p:cNvSpPr>
          <p:nvPr/>
        </p:nvSpPr>
        <p:spPr bwMode="auto">
          <a:xfrm>
            <a:off x="3757613" y="1319213"/>
            <a:ext cx="533400" cy="457200"/>
          </a:xfrm>
          <a:prstGeom prst="flowChartDelay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78" name="AutoShape 47"/>
          <p:cNvSpPr>
            <a:spLocks noChangeArrowheads="1"/>
          </p:cNvSpPr>
          <p:nvPr/>
        </p:nvSpPr>
        <p:spPr bwMode="auto">
          <a:xfrm>
            <a:off x="3762375" y="2409825"/>
            <a:ext cx="533400" cy="457200"/>
          </a:xfrm>
          <a:prstGeom prst="flowChartDelay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18479" name="Line 48"/>
          <p:cNvSpPr>
            <a:spLocks noChangeShapeType="1"/>
          </p:cNvSpPr>
          <p:nvPr/>
        </p:nvSpPr>
        <p:spPr bwMode="auto">
          <a:xfrm>
            <a:off x="1357313" y="2909888"/>
            <a:ext cx="2667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sp>
        <p:nvSpPr>
          <p:cNvPr id="18480" name="Line 49"/>
          <p:cNvSpPr>
            <a:spLocks noChangeShapeType="1"/>
          </p:cNvSpPr>
          <p:nvPr/>
        </p:nvSpPr>
        <p:spPr bwMode="auto">
          <a:xfrm flipV="1">
            <a:off x="2328863" y="4314825"/>
            <a:ext cx="1587" cy="16224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81" name="Line 50"/>
          <p:cNvSpPr>
            <a:spLocks noChangeShapeType="1"/>
          </p:cNvSpPr>
          <p:nvPr/>
        </p:nvSpPr>
        <p:spPr bwMode="auto">
          <a:xfrm flipV="1">
            <a:off x="3665538" y="4314825"/>
            <a:ext cx="1587" cy="16224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82" name="Line 51"/>
          <p:cNvSpPr>
            <a:spLocks noChangeShapeType="1"/>
          </p:cNvSpPr>
          <p:nvPr/>
        </p:nvSpPr>
        <p:spPr bwMode="auto">
          <a:xfrm flipV="1">
            <a:off x="5019675" y="4314825"/>
            <a:ext cx="1588" cy="16224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83" name="Line 52"/>
          <p:cNvSpPr>
            <a:spLocks noChangeShapeType="1"/>
          </p:cNvSpPr>
          <p:nvPr/>
        </p:nvSpPr>
        <p:spPr bwMode="auto">
          <a:xfrm flipV="1">
            <a:off x="6375400" y="4314825"/>
            <a:ext cx="1588" cy="16224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84" name="Freeform 53"/>
          <p:cNvSpPr>
            <a:spLocks/>
          </p:cNvSpPr>
          <p:nvPr/>
        </p:nvSpPr>
        <p:spPr bwMode="auto">
          <a:xfrm>
            <a:off x="1776413" y="4448175"/>
            <a:ext cx="5686425" cy="268288"/>
          </a:xfrm>
          <a:custGeom>
            <a:avLst/>
            <a:gdLst>
              <a:gd name="T0" fmla="*/ 5686425 w 7165"/>
              <a:gd name="T1" fmla="*/ 268288 h 336"/>
              <a:gd name="T2" fmla="*/ 5133258 w 7165"/>
              <a:gd name="T3" fmla="*/ 268288 h 336"/>
              <a:gd name="T4" fmla="*/ 5133258 w 7165"/>
              <a:gd name="T5" fmla="*/ 0 h 336"/>
              <a:gd name="T6" fmla="*/ 4599139 w 7165"/>
              <a:gd name="T7" fmla="*/ 0 h 336"/>
              <a:gd name="T8" fmla="*/ 4599139 w 7165"/>
              <a:gd name="T9" fmla="*/ 268288 h 336"/>
              <a:gd name="T10" fmla="*/ 3797564 w 7165"/>
              <a:gd name="T11" fmla="*/ 268288 h 336"/>
              <a:gd name="T12" fmla="*/ 3797564 w 7165"/>
              <a:gd name="T13" fmla="*/ 0 h 336"/>
              <a:gd name="T14" fmla="*/ 3244397 w 7165"/>
              <a:gd name="T15" fmla="*/ 0 h 336"/>
              <a:gd name="T16" fmla="*/ 3244397 w 7165"/>
              <a:gd name="T17" fmla="*/ 268288 h 336"/>
              <a:gd name="T18" fmla="*/ 2442822 w 7165"/>
              <a:gd name="T19" fmla="*/ 268288 h 336"/>
              <a:gd name="T20" fmla="*/ 2442822 w 7165"/>
              <a:gd name="T21" fmla="*/ 0 h 336"/>
              <a:gd name="T22" fmla="*/ 1889655 w 7165"/>
              <a:gd name="T23" fmla="*/ 0 h 336"/>
              <a:gd name="T24" fmla="*/ 1889655 w 7165"/>
              <a:gd name="T25" fmla="*/ 268288 h 336"/>
              <a:gd name="T26" fmla="*/ 1088079 w 7165"/>
              <a:gd name="T27" fmla="*/ 268288 h 336"/>
              <a:gd name="T28" fmla="*/ 1088079 w 7165"/>
              <a:gd name="T29" fmla="*/ 0 h 336"/>
              <a:gd name="T30" fmla="*/ 553960 w 7165"/>
              <a:gd name="T31" fmla="*/ 0 h 336"/>
              <a:gd name="T32" fmla="*/ 553960 w 7165"/>
              <a:gd name="T33" fmla="*/ 268288 h 336"/>
              <a:gd name="T34" fmla="*/ 0 w 7165"/>
              <a:gd name="T35" fmla="*/ 268288 h 3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7165" h="336">
                <a:moveTo>
                  <a:pt x="7165" y="336"/>
                </a:moveTo>
                <a:lnTo>
                  <a:pt x="6468" y="336"/>
                </a:lnTo>
                <a:lnTo>
                  <a:pt x="6468" y="0"/>
                </a:lnTo>
                <a:lnTo>
                  <a:pt x="5795" y="0"/>
                </a:lnTo>
                <a:lnTo>
                  <a:pt x="5795" y="336"/>
                </a:lnTo>
                <a:lnTo>
                  <a:pt x="4785" y="336"/>
                </a:lnTo>
                <a:lnTo>
                  <a:pt x="4785" y="0"/>
                </a:lnTo>
                <a:lnTo>
                  <a:pt x="4088" y="0"/>
                </a:lnTo>
                <a:lnTo>
                  <a:pt x="4088" y="336"/>
                </a:lnTo>
                <a:lnTo>
                  <a:pt x="3078" y="336"/>
                </a:lnTo>
                <a:lnTo>
                  <a:pt x="3078" y="0"/>
                </a:lnTo>
                <a:lnTo>
                  <a:pt x="2381" y="0"/>
                </a:lnTo>
                <a:lnTo>
                  <a:pt x="2381" y="336"/>
                </a:lnTo>
                <a:lnTo>
                  <a:pt x="1371" y="336"/>
                </a:lnTo>
                <a:lnTo>
                  <a:pt x="1371" y="0"/>
                </a:lnTo>
                <a:lnTo>
                  <a:pt x="698" y="0"/>
                </a:lnTo>
                <a:lnTo>
                  <a:pt x="698" y="336"/>
                </a:lnTo>
                <a:lnTo>
                  <a:pt x="0" y="336"/>
                </a:lnTo>
              </a:path>
            </a:pathLst>
          </a:custGeom>
          <a:noFill/>
          <a:ln w="28575" cmpd="sng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85" name="Freeform 54"/>
          <p:cNvSpPr>
            <a:spLocks/>
          </p:cNvSpPr>
          <p:nvPr/>
        </p:nvSpPr>
        <p:spPr bwMode="auto">
          <a:xfrm>
            <a:off x="1776413" y="4983163"/>
            <a:ext cx="5686425" cy="266700"/>
          </a:xfrm>
          <a:custGeom>
            <a:avLst/>
            <a:gdLst>
              <a:gd name="T0" fmla="*/ 5686425 w 7165"/>
              <a:gd name="T1" fmla="*/ 266700 h 337"/>
              <a:gd name="T2" fmla="*/ 5418969 w 7165"/>
              <a:gd name="T3" fmla="*/ 266700 h 337"/>
              <a:gd name="T4" fmla="*/ 5418969 w 7165"/>
              <a:gd name="T5" fmla="*/ 0 h 337"/>
              <a:gd name="T6" fmla="*/ 4865802 w 7165"/>
              <a:gd name="T7" fmla="*/ 0 h 337"/>
              <a:gd name="T8" fmla="*/ 4865802 w 7165"/>
              <a:gd name="T9" fmla="*/ 266700 h 337"/>
              <a:gd name="T10" fmla="*/ 4331683 w 7165"/>
              <a:gd name="T11" fmla="*/ 266700 h 337"/>
              <a:gd name="T12" fmla="*/ 4331683 w 7165"/>
              <a:gd name="T13" fmla="*/ 0 h 337"/>
              <a:gd name="T14" fmla="*/ 4064226 w 7165"/>
              <a:gd name="T15" fmla="*/ 0 h 337"/>
              <a:gd name="T16" fmla="*/ 4064226 w 7165"/>
              <a:gd name="T17" fmla="*/ 266700 h 337"/>
              <a:gd name="T18" fmla="*/ 3511060 w 7165"/>
              <a:gd name="T19" fmla="*/ 266700 h 337"/>
              <a:gd name="T20" fmla="*/ 3511060 w 7165"/>
              <a:gd name="T21" fmla="*/ 0 h 337"/>
              <a:gd name="T22" fmla="*/ 2709484 w 7165"/>
              <a:gd name="T23" fmla="*/ 0 h 337"/>
              <a:gd name="T24" fmla="*/ 2709484 w 7165"/>
              <a:gd name="T25" fmla="*/ 266700 h 337"/>
              <a:gd name="T26" fmla="*/ 1354742 w 7165"/>
              <a:gd name="T27" fmla="*/ 266700 h 337"/>
              <a:gd name="T28" fmla="*/ 1354742 w 7165"/>
              <a:gd name="T29" fmla="*/ 0 h 337"/>
              <a:gd name="T30" fmla="*/ 267456 w 7165"/>
              <a:gd name="T31" fmla="*/ 0 h 337"/>
              <a:gd name="T32" fmla="*/ 267456 w 7165"/>
              <a:gd name="T33" fmla="*/ 266700 h 337"/>
              <a:gd name="T34" fmla="*/ 0 w 7165"/>
              <a:gd name="T35" fmla="*/ 266700 h 33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7165" h="337">
                <a:moveTo>
                  <a:pt x="7165" y="337"/>
                </a:moveTo>
                <a:lnTo>
                  <a:pt x="6828" y="337"/>
                </a:lnTo>
                <a:lnTo>
                  <a:pt x="6828" y="0"/>
                </a:lnTo>
                <a:lnTo>
                  <a:pt x="6131" y="0"/>
                </a:lnTo>
                <a:lnTo>
                  <a:pt x="6131" y="337"/>
                </a:lnTo>
                <a:lnTo>
                  <a:pt x="5458" y="337"/>
                </a:lnTo>
                <a:lnTo>
                  <a:pt x="5458" y="0"/>
                </a:lnTo>
                <a:lnTo>
                  <a:pt x="5121" y="0"/>
                </a:lnTo>
                <a:lnTo>
                  <a:pt x="5121" y="337"/>
                </a:lnTo>
                <a:lnTo>
                  <a:pt x="4424" y="337"/>
                </a:lnTo>
                <a:lnTo>
                  <a:pt x="4424" y="0"/>
                </a:lnTo>
                <a:lnTo>
                  <a:pt x="3414" y="0"/>
                </a:lnTo>
                <a:lnTo>
                  <a:pt x="3414" y="337"/>
                </a:lnTo>
                <a:lnTo>
                  <a:pt x="1707" y="337"/>
                </a:lnTo>
                <a:lnTo>
                  <a:pt x="1707" y="0"/>
                </a:lnTo>
                <a:lnTo>
                  <a:pt x="337" y="0"/>
                </a:lnTo>
                <a:lnTo>
                  <a:pt x="337" y="337"/>
                </a:lnTo>
                <a:lnTo>
                  <a:pt x="0" y="337"/>
                </a:lnTo>
              </a:path>
            </a:pathLst>
          </a:custGeom>
          <a:noFill/>
          <a:ln w="28575" cmpd="sng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6871" name="Freeform 55"/>
          <p:cNvSpPr>
            <a:spLocks/>
          </p:cNvSpPr>
          <p:nvPr/>
        </p:nvSpPr>
        <p:spPr bwMode="auto">
          <a:xfrm>
            <a:off x="1776413" y="5518150"/>
            <a:ext cx="5686425" cy="285750"/>
          </a:xfrm>
          <a:custGeom>
            <a:avLst/>
            <a:gdLst>
              <a:gd name="T0" fmla="*/ 5686425 w 7165"/>
              <a:gd name="T1" fmla="*/ 0 h 361"/>
              <a:gd name="T2" fmla="*/ 4865802 w 7165"/>
              <a:gd name="T3" fmla="*/ 0 h 361"/>
              <a:gd name="T4" fmla="*/ 4865802 w 7165"/>
              <a:gd name="T5" fmla="*/ 285750 h 361"/>
              <a:gd name="T6" fmla="*/ 3511060 w 7165"/>
              <a:gd name="T7" fmla="*/ 285750 h 361"/>
              <a:gd name="T8" fmla="*/ 3511060 w 7165"/>
              <a:gd name="T9" fmla="*/ 0 h 361"/>
              <a:gd name="T10" fmla="*/ 3244397 w 7165"/>
              <a:gd name="T11" fmla="*/ 0 h 361"/>
              <a:gd name="T12" fmla="*/ 3244397 w 7165"/>
              <a:gd name="T13" fmla="*/ 285750 h 361"/>
              <a:gd name="T14" fmla="*/ 1889655 w 7165"/>
              <a:gd name="T15" fmla="*/ 285750 h 361"/>
              <a:gd name="T16" fmla="*/ 1889655 w 7165"/>
              <a:gd name="T17" fmla="*/ 0 h 361"/>
              <a:gd name="T18" fmla="*/ 553960 w 7165"/>
              <a:gd name="T19" fmla="*/ 0 h 361"/>
              <a:gd name="T20" fmla="*/ 553960 w 7165"/>
              <a:gd name="T21" fmla="*/ 285750 h 361"/>
              <a:gd name="T22" fmla="*/ 0 w 7165"/>
              <a:gd name="T23" fmla="*/ 285750 h 36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165" h="361">
                <a:moveTo>
                  <a:pt x="7165" y="0"/>
                </a:moveTo>
                <a:lnTo>
                  <a:pt x="6131" y="0"/>
                </a:lnTo>
                <a:lnTo>
                  <a:pt x="6131" y="361"/>
                </a:lnTo>
                <a:lnTo>
                  <a:pt x="4424" y="361"/>
                </a:lnTo>
                <a:lnTo>
                  <a:pt x="4424" y="0"/>
                </a:lnTo>
                <a:lnTo>
                  <a:pt x="4088" y="0"/>
                </a:lnTo>
                <a:lnTo>
                  <a:pt x="4088" y="361"/>
                </a:lnTo>
                <a:lnTo>
                  <a:pt x="2381" y="361"/>
                </a:lnTo>
                <a:lnTo>
                  <a:pt x="2381" y="0"/>
                </a:lnTo>
                <a:lnTo>
                  <a:pt x="698" y="0"/>
                </a:lnTo>
                <a:lnTo>
                  <a:pt x="698" y="361"/>
                </a:lnTo>
                <a:lnTo>
                  <a:pt x="0" y="361"/>
                </a:lnTo>
              </a:path>
            </a:pathLst>
          </a:custGeom>
          <a:noFill/>
          <a:ln w="28575" cmpd="sng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87" name="Rectangle 56"/>
          <p:cNvSpPr>
            <a:spLocks noChangeArrowheads="1"/>
          </p:cNvSpPr>
          <p:nvPr/>
        </p:nvSpPr>
        <p:spPr bwMode="auto">
          <a:xfrm>
            <a:off x="2262188" y="4043363"/>
            <a:ext cx="936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i="1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t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488" name="Rectangle 57"/>
          <p:cNvSpPr>
            <a:spLocks noChangeArrowheads="1"/>
          </p:cNvSpPr>
          <p:nvPr/>
        </p:nvSpPr>
        <p:spPr bwMode="auto">
          <a:xfrm>
            <a:off x="2319338" y="4129088"/>
            <a:ext cx="104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1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1 </a:t>
            </a: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489" name="Rectangle 58"/>
          <p:cNvSpPr>
            <a:spLocks noChangeArrowheads="1"/>
          </p:cNvSpPr>
          <p:nvPr/>
        </p:nvSpPr>
        <p:spPr bwMode="auto">
          <a:xfrm>
            <a:off x="3621088" y="4043363"/>
            <a:ext cx="936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i="1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t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490" name="Rectangle 59"/>
          <p:cNvSpPr>
            <a:spLocks noChangeArrowheads="1"/>
          </p:cNvSpPr>
          <p:nvPr/>
        </p:nvSpPr>
        <p:spPr bwMode="auto">
          <a:xfrm>
            <a:off x="3678238" y="4129088"/>
            <a:ext cx="104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1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2 </a:t>
            </a: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491" name="Rectangle 60"/>
          <p:cNvSpPr>
            <a:spLocks noChangeArrowheads="1"/>
          </p:cNvSpPr>
          <p:nvPr/>
        </p:nvSpPr>
        <p:spPr bwMode="auto">
          <a:xfrm>
            <a:off x="4973638" y="4043363"/>
            <a:ext cx="936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i="1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t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492" name="Rectangle 61"/>
          <p:cNvSpPr>
            <a:spLocks noChangeArrowheads="1"/>
          </p:cNvSpPr>
          <p:nvPr/>
        </p:nvSpPr>
        <p:spPr bwMode="auto">
          <a:xfrm>
            <a:off x="5030788" y="4129088"/>
            <a:ext cx="104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1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3 </a:t>
            </a: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493" name="Rectangle 62"/>
          <p:cNvSpPr>
            <a:spLocks noChangeArrowheads="1"/>
          </p:cNvSpPr>
          <p:nvPr/>
        </p:nvSpPr>
        <p:spPr bwMode="auto">
          <a:xfrm>
            <a:off x="6330950" y="4043363"/>
            <a:ext cx="9366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i="1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t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494" name="Freeform 63"/>
          <p:cNvSpPr>
            <a:spLocks/>
          </p:cNvSpPr>
          <p:nvPr/>
        </p:nvSpPr>
        <p:spPr bwMode="auto">
          <a:xfrm>
            <a:off x="6775450" y="6032500"/>
            <a:ext cx="114300" cy="57150"/>
          </a:xfrm>
          <a:custGeom>
            <a:avLst/>
            <a:gdLst>
              <a:gd name="T0" fmla="*/ 0 w 145"/>
              <a:gd name="T1" fmla="*/ 57150 h 72"/>
              <a:gd name="T2" fmla="*/ 114300 w 145"/>
              <a:gd name="T3" fmla="*/ 38100 h 72"/>
              <a:gd name="T4" fmla="*/ 0 w 145"/>
              <a:gd name="T5" fmla="*/ 0 h 72"/>
              <a:gd name="T6" fmla="*/ 0 w 145"/>
              <a:gd name="T7" fmla="*/ 38100 h 72"/>
              <a:gd name="T8" fmla="*/ 0 w 145"/>
              <a:gd name="T9" fmla="*/ 57150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45" h="72">
                <a:moveTo>
                  <a:pt x="0" y="72"/>
                </a:moveTo>
                <a:lnTo>
                  <a:pt x="145" y="48"/>
                </a:lnTo>
                <a:lnTo>
                  <a:pt x="0" y="0"/>
                </a:lnTo>
                <a:lnTo>
                  <a:pt x="0" y="48"/>
                </a:lnTo>
                <a:lnTo>
                  <a:pt x="0" y="72"/>
                </a:lnTo>
                <a:close/>
              </a:path>
            </a:pathLst>
          </a:custGeom>
          <a:solidFill>
            <a:srgbClr val="000000"/>
          </a:solidFill>
          <a:ln w="17463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8495" name="Line 64"/>
          <p:cNvSpPr>
            <a:spLocks noChangeShapeType="1"/>
          </p:cNvSpPr>
          <p:nvPr/>
        </p:nvSpPr>
        <p:spPr bwMode="auto">
          <a:xfrm flipH="1">
            <a:off x="6375400" y="6070600"/>
            <a:ext cx="400050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8496" name="Rectangle 65"/>
          <p:cNvSpPr>
            <a:spLocks noChangeArrowheads="1"/>
          </p:cNvSpPr>
          <p:nvPr/>
        </p:nvSpPr>
        <p:spPr bwMode="auto">
          <a:xfrm>
            <a:off x="6388100" y="4129088"/>
            <a:ext cx="104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1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4 </a:t>
            </a: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497" name="Rectangle 66"/>
          <p:cNvSpPr>
            <a:spLocks noChangeArrowheads="1"/>
          </p:cNvSpPr>
          <p:nvPr/>
        </p:nvSpPr>
        <p:spPr bwMode="auto">
          <a:xfrm>
            <a:off x="6999288" y="5964238"/>
            <a:ext cx="37465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Time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498" name="Rectangle 67"/>
          <p:cNvSpPr>
            <a:spLocks noChangeArrowheads="1"/>
          </p:cNvSpPr>
          <p:nvPr/>
        </p:nvSpPr>
        <p:spPr bwMode="auto">
          <a:xfrm>
            <a:off x="1344613" y="4479925"/>
            <a:ext cx="3016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Clk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499" name="Rectangle 68"/>
          <p:cNvSpPr>
            <a:spLocks noChangeArrowheads="1"/>
          </p:cNvSpPr>
          <p:nvPr/>
        </p:nvSpPr>
        <p:spPr bwMode="auto">
          <a:xfrm>
            <a:off x="1468438" y="5021263"/>
            <a:ext cx="1730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D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500" name="Rectangle 69"/>
          <p:cNvSpPr>
            <a:spLocks noChangeArrowheads="1"/>
          </p:cNvSpPr>
          <p:nvPr/>
        </p:nvSpPr>
        <p:spPr bwMode="auto">
          <a:xfrm>
            <a:off x="1468438" y="5553075"/>
            <a:ext cx="1730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501" name="Rectangle 70"/>
          <p:cNvSpPr>
            <a:spLocks noChangeArrowheads="1"/>
          </p:cNvSpPr>
          <p:nvPr/>
        </p:nvSpPr>
        <p:spPr bwMode="auto">
          <a:xfrm>
            <a:off x="3606800" y="6246813"/>
            <a:ext cx="16017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500">
                <a:solidFill>
                  <a:srgbClr val="000000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(</a:t>
            </a:r>
            <a:r>
              <a:rPr lang="en-US" altLang="zh-TW" sz="1500">
                <a:solidFill>
                  <a:srgbClr val="000000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d) Timing diagram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18502" name="Rectangle 71"/>
          <p:cNvSpPr>
            <a:spLocks noChangeArrowheads="1"/>
          </p:cNvSpPr>
          <p:nvPr/>
        </p:nvSpPr>
        <p:spPr bwMode="auto">
          <a:xfrm>
            <a:off x="611560" y="228600"/>
            <a:ext cx="19431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7000"/>
              </a:lnSpc>
            </a:pPr>
            <a:r>
              <a:rPr lang="en-US" altLang="zh-TW" sz="2800" b="1" dirty="0">
                <a:solidFill>
                  <a:schemeClr val="tx2"/>
                </a:solidFill>
                <a:ea typeface="新細明體" panose="02020500000000000000" pitchFamily="18" charset="-120"/>
              </a:rPr>
              <a:t>D-Latch</a:t>
            </a:r>
          </a:p>
        </p:txBody>
      </p:sp>
      <p:pic>
        <p:nvPicPr>
          <p:cNvPr id="18503" name="Picture 7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1343025"/>
            <a:ext cx="219075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079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46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3664465" cy="426142"/>
          </a:xfrm>
        </p:spPr>
        <p:txBody>
          <a:bodyPr/>
          <a:lstStyle/>
          <a:p>
            <a:r>
              <a:rPr lang="en-US" altLang="zh-TW" sz="2800" dirty="0" smtClean="0">
                <a:ea typeface="新細明體" panose="02020500000000000000" pitchFamily="18" charset="-120"/>
              </a:rPr>
              <a:t>Symbols for Latches</a:t>
            </a:r>
          </a:p>
        </p:txBody>
      </p:sp>
      <p:sp>
        <p:nvSpPr>
          <p:cNvPr id="19459" name="Rectangle 3"/>
          <p:cNvSpPr>
            <a:spLocks noChangeArrowheads="1"/>
          </p:cNvSpPr>
          <p:nvPr/>
        </p:nvSpPr>
        <p:spPr bwMode="auto">
          <a:xfrm>
            <a:off x="609600" y="4114800"/>
            <a:ext cx="81534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lnSpc>
                <a:spcPct val="75000"/>
              </a:lnSpc>
              <a:spcBef>
                <a:spcPct val="65000"/>
              </a:spcBef>
              <a:buSzPct val="100000"/>
              <a:buChar char="°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SzPct val="100000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>
                <a:solidFill>
                  <a:srgbClr val="005400"/>
                </a:solidFill>
                <a:ea typeface="新細明體" panose="02020500000000000000" pitchFamily="18" charset="-120"/>
              </a:rPr>
              <a:t>SR latch is based on NOR gates</a:t>
            </a:r>
          </a:p>
          <a:p>
            <a:pPr>
              <a:lnSpc>
                <a:spcPct val="90000"/>
              </a:lnSpc>
            </a:pPr>
            <a:r>
              <a:rPr lang="en-US" altLang="zh-TW">
                <a:solidFill>
                  <a:srgbClr val="005400"/>
                </a:solidFill>
                <a:ea typeface="新細明體" panose="02020500000000000000" pitchFamily="18" charset="-120"/>
              </a:rPr>
              <a:t>S’R’ latch based on NAND gates.</a:t>
            </a:r>
          </a:p>
          <a:p>
            <a:pPr>
              <a:lnSpc>
                <a:spcPct val="90000"/>
              </a:lnSpc>
            </a:pPr>
            <a:r>
              <a:rPr lang="en-US" altLang="zh-TW">
                <a:solidFill>
                  <a:srgbClr val="005400"/>
                </a:solidFill>
                <a:ea typeface="新細明體" panose="02020500000000000000" pitchFamily="18" charset="-120"/>
              </a:rPr>
              <a:t>D latch sometimes called </a:t>
            </a:r>
            <a:r>
              <a:rPr lang="en-US" altLang="zh-TW">
                <a:ea typeface="新細明體" panose="02020500000000000000" pitchFamily="18" charset="-120"/>
              </a:rPr>
              <a:t>transparent latch</a:t>
            </a:r>
          </a:p>
        </p:txBody>
      </p:sp>
      <p:pic>
        <p:nvPicPr>
          <p:cNvPr id="19460" name="Picture 4" descr="C:\jobs\Marries\ch05\tiff\AACFLQB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769225" cy="272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184002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51520" y="1052736"/>
            <a:ext cx="8648700" cy="1897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03200" indent="-203200" algn="l" rtl="0" eaLnBrk="0" fontAlgn="base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SzPct val="100000"/>
              <a:buChar char="°"/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905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chemeClr val="tx1"/>
                </a:solidFill>
                <a:latin typeface="+mn-lt"/>
              </a:defRPr>
            </a:lvl2pPr>
            <a:lvl3pPr marL="1257300" indent="-3429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-"/>
              <a:defRPr b="1">
                <a:solidFill>
                  <a:schemeClr val="tx1"/>
                </a:solidFill>
                <a:latin typeface="+mn-lt"/>
              </a:defRPr>
            </a:lvl3pPr>
            <a:lvl4pPr marL="17145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1717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628900" indent="-3429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3086100" indent="-3429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543300" indent="-3429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4000500" indent="-3429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marR="0" lvl="0" indent="-45720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Tx/>
              <a:buSzPct val="100000"/>
              <a:buFontTx/>
              <a:buChar char="°"/>
              <a:tabLst/>
              <a:defRPr/>
            </a:pPr>
            <a:r>
              <a:rPr kumimoji="0" lang="en-US" altLang="zh-TW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t>Reading Assignment:</a:t>
            </a:r>
          </a:p>
          <a:p>
            <a:pPr marL="495300" marR="0" lvl="1" indent="0" algn="l" defTabSz="914400" rtl="0" eaLnBrk="0" fontAlgn="base" latinLnBrk="0" hangingPunct="0">
              <a:lnSpc>
                <a:spcPct val="85000"/>
              </a:lnSpc>
              <a:spcBef>
                <a:spcPts val="12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t> Digital Design" 6th edition, by Morris Mano and D. </a:t>
            </a:r>
            <a:r>
              <a:rPr kumimoji="0" lang="en-US" altLang="zh-TW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t>Ciletti</a:t>
            </a:r>
            <a:r>
              <a:rPr kumimoji="0" lang="en-US" altLang="zh-TW" sz="2000" b="1" i="0" u="none" strike="noStrike" kern="0" cap="none" spc="0" normalizeH="0" baseline="0" noProof="0" dirty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t>  </a:t>
            </a:r>
          </a:p>
          <a:p>
            <a:pPr marL="838200" lvl="1" indent="-301625"/>
            <a:r>
              <a:rPr lang="en-US" altLang="zh-TW" sz="2000" b="0" kern="0" dirty="0" smtClean="0">
                <a:solidFill>
                  <a:srgbClr val="081D58"/>
                </a:solidFill>
                <a:ea typeface="新細明體" panose="02020500000000000000" pitchFamily="18" charset="-120"/>
              </a:rPr>
              <a:t>5.2 </a:t>
            </a:r>
            <a:r>
              <a:rPr lang="en-US" altLang="zh-TW" sz="2000" b="0" kern="0" dirty="0">
                <a:solidFill>
                  <a:srgbClr val="081D58"/>
                </a:solidFill>
                <a:ea typeface="新細明體" panose="02020500000000000000" pitchFamily="18" charset="-120"/>
              </a:rPr>
              <a:t>Sequential Circuits </a:t>
            </a:r>
          </a:p>
          <a:p>
            <a:pPr marL="838200" lvl="1" indent="-301625"/>
            <a:r>
              <a:rPr lang="en-US" altLang="zh-TW" sz="2000" b="0" kern="0" dirty="0">
                <a:solidFill>
                  <a:srgbClr val="081D58"/>
                </a:solidFill>
                <a:ea typeface="新細明體" panose="02020500000000000000" pitchFamily="18" charset="-120"/>
              </a:rPr>
              <a:t>5.3 Storage Elements: Latches </a:t>
            </a:r>
          </a:p>
          <a:p>
            <a:pPr marL="838200" lvl="1" indent="-301625"/>
            <a:r>
              <a:rPr lang="en-US" altLang="zh-TW" sz="2000" b="0" kern="0" dirty="0">
                <a:solidFill>
                  <a:srgbClr val="081D58"/>
                </a:solidFill>
                <a:ea typeface="新細明體" panose="02020500000000000000" pitchFamily="18" charset="-120"/>
              </a:rPr>
              <a:t>5.4 Storage Elements: </a:t>
            </a:r>
            <a:r>
              <a:rPr lang="en-US" altLang="zh-TW" sz="2000" b="0" kern="0" dirty="0" smtClean="0">
                <a:solidFill>
                  <a:srgbClr val="081D58"/>
                </a:solidFill>
                <a:ea typeface="新細明體" panose="02020500000000000000" pitchFamily="18" charset="-120"/>
              </a:rPr>
              <a:t>Flip‐Flops</a:t>
            </a:r>
            <a:endParaRPr lang="en-US" altLang="zh-TW" sz="2000" b="0" kern="0" dirty="0">
              <a:solidFill>
                <a:srgbClr val="081D58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597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71600" y="1988840"/>
            <a:ext cx="6192688" cy="765175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anose="02020500000000000000" pitchFamily="18" charset="-120"/>
              </a:rPr>
              <a:t>Storage Element: Flip-Flop</a:t>
            </a:r>
            <a:endParaRPr lang="en-US" altLang="zh-TW" sz="3600" i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華康新特圓體"/>
            </a:endParaRPr>
          </a:p>
        </p:txBody>
      </p:sp>
    </p:spTree>
    <p:extLst>
      <p:ext uri="{BB962C8B-B14F-4D97-AF65-F5344CB8AC3E}">
        <p14:creationId xmlns:p14="http://schemas.microsoft.com/office/powerpoint/2010/main" val="374973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403176" cy="426142"/>
          </a:xfrm>
        </p:spPr>
        <p:txBody>
          <a:bodyPr/>
          <a:lstStyle/>
          <a:p>
            <a:pPr eaLnBrk="1" hangingPunct="1"/>
            <a:r>
              <a:rPr lang="en-US" altLang="zh-TW" sz="2800" dirty="0" smtClean="0">
                <a:ea typeface="新細明體" panose="02020500000000000000" pitchFamily="18" charset="-120"/>
              </a:rPr>
              <a:t>Latch </a:t>
            </a:r>
            <a:r>
              <a:rPr lang="en-US" altLang="zh-TW" sz="2800" dirty="0" err="1" smtClean="0">
                <a:ea typeface="新細明體" panose="02020500000000000000" pitchFamily="18" charset="-120"/>
              </a:rPr>
              <a:t>v.s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. Flip-Flop</a:t>
            </a:r>
            <a:endParaRPr lang="en-US" altLang="zh-TW" sz="2800" dirty="0" smtClean="0"/>
          </a:p>
        </p:txBody>
      </p:sp>
      <p:sp>
        <p:nvSpPr>
          <p:cNvPr id="94" name="Rectangle 3"/>
          <p:cNvSpPr txBox="1">
            <a:spLocks noChangeArrowheads="1"/>
          </p:cNvSpPr>
          <p:nvPr/>
        </p:nvSpPr>
        <p:spPr bwMode="auto">
          <a:xfrm>
            <a:off x="539552" y="836712"/>
            <a:ext cx="7772400" cy="506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7150" indent="0" eaLnBrk="1" hangingPunct="1">
              <a:spcBef>
                <a:spcPct val="5000"/>
              </a:spcBef>
              <a:spcAft>
                <a:spcPts val="0"/>
              </a:spcAft>
              <a:buClr>
                <a:srgbClr val="FF0000"/>
              </a:buClr>
              <a:buSzPct val="55000"/>
              <a:buNone/>
            </a:pP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The state of </a:t>
            </a: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標楷體"/>
              </a:rPr>
              <a:t>a latch or flip-flop </a:t>
            </a: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is switched by a change of the control input</a:t>
            </a:r>
          </a:p>
          <a:p>
            <a:pPr lvl="1" indent="-342900" eaLnBrk="1" hangingPunct="1">
              <a:spcBef>
                <a:spcPts val="600"/>
              </a:spcBef>
              <a:buClr>
                <a:schemeClr val="accent1"/>
              </a:buClr>
              <a:buSzPct val="60000"/>
            </a:pPr>
            <a:r>
              <a:rPr kumimoji="1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Level triggered – </a:t>
            </a:r>
            <a:r>
              <a:rPr kumimoji="1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ea typeface="標楷體"/>
              </a:rPr>
              <a:t>latches</a:t>
            </a:r>
          </a:p>
          <a:p>
            <a:pPr lvl="1" indent="-342900" eaLnBrk="1" hangingPunct="1">
              <a:spcBef>
                <a:spcPts val="600"/>
              </a:spcBef>
              <a:buClr>
                <a:schemeClr val="accent1"/>
              </a:buClr>
              <a:buSzPct val="60000"/>
            </a:pPr>
            <a:r>
              <a:rPr kumimoji="1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Edge triggered – </a:t>
            </a:r>
            <a:r>
              <a:rPr kumimoji="1" lang="en-US" altLang="zh-TW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ea typeface="標楷體"/>
              </a:rPr>
              <a:t>flip-flops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None/>
              <a:tabLst/>
              <a:defRPr/>
            </a:pPr>
            <a:endParaRPr kumimoji="1" lang="en-US" altLang="zh-TW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28" y="2780928"/>
            <a:ext cx="5915025" cy="3848100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93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4600618" cy="426142"/>
          </a:xfrm>
        </p:spPr>
        <p:txBody>
          <a:bodyPr/>
          <a:lstStyle/>
          <a:p>
            <a:pPr eaLnBrk="1" hangingPunct="1"/>
            <a:r>
              <a:rPr lang="en-US" altLang="zh-TW" sz="2800" dirty="0">
                <a:ea typeface="新細明體" panose="02020500000000000000" pitchFamily="18" charset="-120"/>
              </a:rPr>
              <a:t>Edge-Triggered 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Flip-Flops</a:t>
            </a:r>
            <a:endParaRPr lang="en-US" altLang="zh-TW" sz="2800" dirty="0" smtClean="0"/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700336" y="2271936"/>
            <a:ext cx="5562600" cy="173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3600" tIns="46800" rIns="93600" bIns="46800" anchor="b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Tx/>
              <a:buChar char="•"/>
            </a:pPr>
            <a:r>
              <a:rPr kumimoji="1" lang="en-US" altLang="zh-TW" sz="2400" dirty="0">
                <a:solidFill>
                  <a:schemeClr val="tx1"/>
                </a:solidFill>
                <a:ea typeface="標楷體" panose="03000509000000000000" pitchFamily="65" charset="-120"/>
              </a:rPr>
              <a:t> Edge-Triggered D Flip-Flop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kumimoji="1" lang="en-US" altLang="zh-TW" sz="2400" dirty="0">
                <a:solidFill>
                  <a:schemeClr val="tx1"/>
                </a:solidFill>
                <a:ea typeface="標楷體" panose="03000509000000000000" pitchFamily="65" charset="-120"/>
              </a:rPr>
              <a:t> Edge-Triggered J-K Flip-Flop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kumimoji="1" lang="en-US" altLang="zh-TW" sz="2400" dirty="0">
                <a:solidFill>
                  <a:schemeClr val="tx1"/>
                </a:solidFill>
                <a:ea typeface="標楷體" panose="03000509000000000000" pitchFamily="65" charset="-120"/>
              </a:rPr>
              <a:t> Edge-Triggered T Flip-Flop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82296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4881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66554"/>
            <a:ext cx="4759316" cy="426142"/>
          </a:xfrm>
        </p:spPr>
        <p:txBody>
          <a:bodyPr/>
          <a:lstStyle/>
          <a:p>
            <a:r>
              <a:rPr lang="en-US" altLang="zh-TW" sz="2800" dirty="0">
                <a:solidFill>
                  <a:schemeClr val="tx1"/>
                </a:solidFill>
                <a:ea typeface="標楷體" panose="03000509000000000000" pitchFamily="65" charset="-120"/>
              </a:rPr>
              <a:t>Edge-Triggered 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D Flip-Flop</a:t>
            </a:r>
          </a:p>
        </p:txBody>
      </p:sp>
      <p:sp>
        <p:nvSpPr>
          <p:cNvPr id="26627" name="Line 3"/>
          <p:cNvSpPr>
            <a:spLocks noChangeShapeType="1"/>
          </p:cNvSpPr>
          <p:nvPr/>
        </p:nvSpPr>
        <p:spPr bwMode="auto">
          <a:xfrm>
            <a:off x="1619250" y="3667125"/>
            <a:ext cx="1588" cy="158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28" name="Line 4"/>
          <p:cNvSpPr>
            <a:spLocks noChangeShapeType="1"/>
          </p:cNvSpPr>
          <p:nvPr/>
        </p:nvSpPr>
        <p:spPr bwMode="auto">
          <a:xfrm>
            <a:off x="1463675" y="3744913"/>
            <a:ext cx="1588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29" name="Line 5"/>
          <p:cNvSpPr>
            <a:spLocks noChangeShapeType="1"/>
          </p:cNvSpPr>
          <p:nvPr/>
        </p:nvSpPr>
        <p:spPr bwMode="auto">
          <a:xfrm>
            <a:off x="8108950" y="4329113"/>
            <a:ext cx="1588" cy="1587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6630" name="Rectangle 6"/>
          <p:cNvSpPr>
            <a:spLocks noChangeArrowheads="1"/>
          </p:cNvSpPr>
          <p:nvPr/>
        </p:nvSpPr>
        <p:spPr bwMode="auto">
          <a:xfrm>
            <a:off x="381000" y="914400"/>
            <a:ext cx="8420100" cy="111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342900" indent="-342900">
              <a:lnSpc>
                <a:spcPct val="75000"/>
              </a:lnSpc>
              <a:spcBef>
                <a:spcPct val="65000"/>
              </a:spcBef>
              <a:buSzPct val="100000"/>
              <a:buChar char="°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SzPct val="100000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ea typeface="新細明體" panose="02020500000000000000" pitchFamily="18" charset="-120"/>
              </a:rPr>
              <a:t>D flops can be triggered on positive or negative edge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Bubble before </a:t>
            </a:r>
            <a:r>
              <a:rPr lang="en-US" altLang="zh-TW" i="1" dirty="0">
                <a:solidFill>
                  <a:schemeClr val="accent1"/>
                </a:solidFill>
                <a:ea typeface="新細明體" panose="02020500000000000000" pitchFamily="18" charset="-120"/>
              </a:rPr>
              <a:t>Clock (C) </a:t>
            </a:r>
            <a:r>
              <a:rPr lang="en-US" altLang="zh-TW" dirty="0">
                <a:ea typeface="新細明體" panose="02020500000000000000" pitchFamily="18" charset="-120"/>
              </a:rPr>
              <a:t>input indicates </a:t>
            </a:r>
            <a:r>
              <a:rPr lang="en-US" altLang="zh-TW" dirty="0">
                <a:solidFill>
                  <a:schemeClr val="accent2"/>
                </a:solidFill>
                <a:ea typeface="新細明體" panose="02020500000000000000" pitchFamily="18" charset="-120"/>
              </a:rPr>
              <a:t>negative edge trigger</a:t>
            </a:r>
          </a:p>
        </p:txBody>
      </p:sp>
      <p:pic>
        <p:nvPicPr>
          <p:cNvPr id="26631" name="Picture 7" descr="C:\jobs\Marries\ch05\tiff\AACFLQF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09800"/>
            <a:ext cx="5027613" cy="260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632" name="Group 8"/>
          <p:cNvGrpSpPr>
            <a:grpSpLocks/>
          </p:cNvGrpSpPr>
          <p:nvPr/>
        </p:nvGrpSpPr>
        <p:grpSpPr bwMode="auto">
          <a:xfrm>
            <a:off x="1981200" y="5105400"/>
            <a:ext cx="1828800" cy="1082675"/>
            <a:chOff x="2976" y="2016"/>
            <a:chExt cx="1152" cy="682"/>
          </a:xfrm>
        </p:grpSpPr>
        <p:sp>
          <p:nvSpPr>
            <p:cNvPr id="26638" name="Line 9"/>
            <p:cNvSpPr>
              <a:spLocks noChangeShapeType="1"/>
            </p:cNvSpPr>
            <p:nvPr/>
          </p:nvSpPr>
          <p:spPr bwMode="auto">
            <a:xfrm>
              <a:off x="3408" y="2304"/>
              <a:ext cx="288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6639" name="Line 10"/>
            <p:cNvSpPr>
              <a:spLocks noChangeShapeType="1"/>
            </p:cNvSpPr>
            <p:nvPr/>
          </p:nvSpPr>
          <p:spPr bwMode="auto">
            <a:xfrm flipV="1">
              <a:off x="3696" y="2016"/>
              <a:ext cx="0" cy="288"/>
            </a:xfrm>
            <a:prstGeom prst="line">
              <a:avLst/>
            </a:prstGeom>
            <a:noFill/>
            <a:ln w="38100" cap="sq">
              <a:solidFill>
                <a:srgbClr val="FF0000"/>
              </a:solidFill>
              <a:round/>
              <a:headEnd type="none" w="sm" len="sm"/>
              <a:tailEnd type="triangle" w="med" len="med"/>
            </a:ln>
            <a:effectLst>
              <a:prstShdw prst="shdw17" dist="17961" dir="13500000">
                <a:srgbClr val="990000"/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26640" name="Line 11"/>
            <p:cNvSpPr>
              <a:spLocks noChangeShapeType="1"/>
            </p:cNvSpPr>
            <p:nvPr/>
          </p:nvSpPr>
          <p:spPr bwMode="auto">
            <a:xfrm>
              <a:off x="3696" y="2016"/>
              <a:ext cx="288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50924" name="Text Box 12"/>
            <p:cNvSpPr txBox="1">
              <a:spLocks noChangeArrowheads="1"/>
            </p:cNvSpPr>
            <p:nvPr/>
          </p:nvSpPr>
          <p:spPr bwMode="auto">
            <a:xfrm>
              <a:off x="2976" y="2448"/>
              <a:ext cx="11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TW" sz="2000" b="1"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rPr>
                <a:t>Lo-Hi</a:t>
              </a:r>
              <a:r>
                <a:rPr lang="en-US" altLang="zh-TW" sz="2000" b="1">
                  <a:solidFill>
                    <a:schemeClr val="tx1"/>
                  </a:solidFill>
                  <a:ea typeface="新細明體" pitchFamily="18" charset="-120"/>
                </a:rPr>
                <a:t> edge</a:t>
              </a:r>
            </a:p>
          </p:txBody>
        </p:sp>
      </p:grpSp>
      <p:grpSp>
        <p:nvGrpSpPr>
          <p:cNvPr id="26633" name="Group 13"/>
          <p:cNvGrpSpPr>
            <a:grpSpLocks/>
          </p:cNvGrpSpPr>
          <p:nvPr/>
        </p:nvGrpSpPr>
        <p:grpSpPr bwMode="auto">
          <a:xfrm>
            <a:off x="5029200" y="5181600"/>
            <a:ext cx="1828800" cy="1082675"/>
            <a:chOff x="1632" y="2016"/>
            <a:chExt cx="1152" cy="682"/>
          </a:xfrm>
        </p:grpSpPr>
        <p:sp>
          <p:nvSpPr>
            <p:cNvPr id="26634" name="Line 14"/>
            <p:cNvSpPr>
              <a:spLocks noChangeShapeType="1"/>
            </p:cNvSpPr>
            <p:nvPr/>
          </p:nvSpPr>
          <p:spPr bwMode="auto">
            <a:xfrm>
              <a:off x="1824" y="2016"/>
              <a:ext cx="288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50927" name="Line 15"/>
            <p:cNvSpPr>
              <a:spLocks noChangeShapeType="1"/>
            </p:cNvSpPr>
            <p:nvPr/>
          </p:nvSpPr>
          <p:spPr bwMode="auto">
            <a:xfrm flipV="1">
              <a:off x="2112" y="2016"/>
              <a:ext cx="0" cy="288"/>
            </a:xfrm>
            <a:prstGeom prst="line">
              <a:avLst/>
            </a:prstGeom>
            <a:noFill/>
            <a:ln w="38100" cap="sq">
              <a:solidFill>
                <a:schemeClr val="accent1"/>
              </a:solidFill>
              <a:round/>
              <a:headEnd type="triangle" w="med" len="med"/>
              <a:tailEnd type="none" w="sm" len="sm"/>
            </a:ln>
            <a:effectLst>
              <a:prstShdw prst="shdw18" dist="17961" dir="13500000">
                <a:schemeClr val="accent1">
                  <a:gamma/>
                  <a:shade val="60000"/>
                  <a:invGamma/>
                </a:schemeClr>
              </a:prst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TW" altLang="en-US"/>
            </a:p>
          </p:txBody>
        </p:sp>
        <p:sp>
          <p:nvSpPr>
            <p:cNvPr id="26636" name="Line 16"/>
            <p:cNvSpPr>
              <a:spLocks noChangeShapeType="1"/>
            </p:cNvSpPr>
            <p:nvPr/>
          </p:nvSpPr>
          <p:spPr bwMode="auto">
            <a:xfrm>
              <a:off x="2112" y="2304"/>
              <a:ext cx="288" cy="0"/>
            </a:xfrm>
            <a:prstGeom prst="line">
              <a:avLst/>
            </a:prstGeom>
            <a:noFill/>
            <a:ln w="381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550929" name="Text Box 17"/>
            <p:cNvSpPr txBox="1">
              <a:spLocks noChangeArrowheads="1"/>
            </p:cNvSpPr>
            <p:nvPr/>
          </p:nvSpPr>
          <p:spPr bwMode="auto">
            <a:xfrm>
              <a:off x="1632" y="2448"/>
              <a:ext cx="11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altLang="zh-TW" sz="2000" b="1">
                  <a:effectLst>
                    <a:outerShdw blurRad="38100" dist="38100" dir="2700000" algn="tl">
                      <a:srgbClr val="C0C0C0"/>
                    </a:outerShdw>
                  </a:effectLst>
                  <a:ea typeface="新細明體" pitchFamily="18" charset="-120"/>
                </a:rPr>
                <a:t>Hi-Lo</a:t>
              </a:r>
              <a:r>
                <a:rPr lang="en-US" altLang="zh-TW" sz="2000" b="1">
                  <a:solidFill>
                    <a:schemeClr val="tx1"/>
                  </a:solidFill>
                  <a:ea typeface="新細明體" pitchFamily="18" charset="-120"/>
                </a:rPr>
                <a:t> edge</a:t>
              </a:r>
            </a:p>
          </p:txBody>
        </p:sp>
      </p:grpSp>
      <p:sp>
        <p:nvSpPr>
          <p:cNvPr id="1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1228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ChangeArrowheads="1"/>
          </p:cNvSpPr>
          <p:nvPr/>
        </p:nvSpPr>
        <p:spPr bwMode="auto">
          <a:xfrm>
            <a:off x="1589088" y="1384300"/>
            <a:ext cx="666750" cy="1087438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1651000" y="1577975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D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652" name="Rectangle 5"/>
          <p:cNvSpPr>
            <a:spLocks noChangeArrowheads="1"/>
          </p:cNvSpPr>
          <p:nvPr/>
        </p:nvSpPr>
        <p:spPr bwMode="auto">
          <a:xfrm>
            <a:off x="2047875" y="1571625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653" name="Line 6"/>
          <p:cNvSpPr>
            <a:spLocks noChangeShapeType="1"/>
          </p:cNvSpPr>
          <p:nvPr/>
        </p:nvSpPr>
        <p:spPr bwMode="auto">
          <a:xfrm flipH="1">
            <a:off x="2065338" y="2109788"/>
            <a:ext cx="95250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654" name="Rectangle 7"/>
          <p:cNvSpPr>
            <a:spLocks noChangeArrowheads="1"/>
          </p:cNvSpPr>
          <p:nvPr/>
        </p:nvSpPr>
        <p:spPr bwMode="auto">
          <a:xfrm>
            <a:off x="2049463" y="2117725"/>
            <a:ext cx="1730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655" name="Rectangle 8"/>
          <p:cNvSpPr>
            <a:spLocks noChangeArrowheads="1"/>
          </p:cNvSpPr>
          <p:nvPr/>
        </p:nvSpPr>
        <p:spPr bwMode="auto">
          <a:xfrm>
            <a:off x="1589088" y="2738438"/>
            <a:ext cx="666750" cy="1087437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7656" name="Rectangle 9"/>
          <p:cNvSpPr>
            <a:spLocks noChangeArrowheads="1"/>
          </p:cNvSpPr>
          <p:nvPr/>
        </p:nvSpPr>
        <p:spPr bwMode="auto">
          <a:xfrm>
            <a:off x="1651000" y="2930525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D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657" name="Rectangle 10"/>
          <p:cNvSpPr>
            <a:spLocks noChangeArrowheads="1"/>
          </p:cNvSpPr>
          <p:nvPr/>
        </p:nvSpPr>
        <p:spPr bwMode="auto">
          <a:xfrm>
            <a:off x="2047875" y="2922588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658" name="Line 11"/>
          <p:cNvSpPr>
            <a:spLocks noChangeShapeType="1"/>
          </p:cNvSpPr>
          <p:nvPr/>
        </p:nvSpPr>
        <p:spPr bwMode="auto">
          <a:xfrm flipH="1">
            <a:off x="2065338" y="3463925"/>
            <a:ext cx="95250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659" name="Freeform 12"/>
          <p:cNvSpPr>
            <a:spLocks/>
          </p:cNvSpPr>
          <p:nvPr/>
        </p:nvSpPr>
        <p:spPr bwMode="auto">
          <a:xfrm>
            <a:off x="1589088" y="3482975"/>
            <a:ext cx="133350" cy="133350"/>
          </a:xfrm>
          <a:custGeom>
            <a:avLst/>
            <a:gdLst>
              <a:gd name="T0" fmla="*/ 0 w 168"/>
              <a:gd name="T1" fmla="*/ 133350 h 168"/>
              <a:gd name="T2" fmla="*/ 133350 w 168"/>
              <a:gd name="T3" fmla="*/ 76200 h 168"/>
              <a:gd name="T4" fmla="*/ 0 w 168"/>
              <a:gd name="T5" fmla="*/ 0 h 16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8" h="168">
                <a:moveTo>
                  <a:pt x="0" y="168"/>
                </a:moveTo>
                <a:lnTo>
                  <a:pt x="168" y="96"/>
                </a:lnTo>
                <a:lnTo>
                  <a:pt x="0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660" name="Rectangle 13"/>
          <p:cNvSpPr>
            <a:spLocks noChangeArrowheads="1"/>
          </p:cNvSpPr>
          <p:nvPr/>
        </p:nvSpPr>
        <p:spPr bwMode="auto">
          <a:xfrm>
            <a:off x="1589088" y="4092575"/>
            <a:ext cx="666750" cy="1087438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7661" name="Rectangle 14"/>
          <p:cNvSpPr>
            <a:spLocks noChangeArrowheads="1"/>
          </p:cNvSpPr>
          <p:nvPr/>
        </p:nvSpPr>
        <p:spPr bwMode="auto">
          <a:xfrm>
            <a:off x="2049463" y="3468688"/>
            <a:ext cx="1730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662" name="Rectangle 15"/>
          <p:cNvSpPr>
            <a:spLocks noChangeArrowheads="1"/>
          </p:cNvSpPr>
          <p:nvPr/>
        </p:nvSpPr>
        <p:spPr bwMode="auto">
          <a:xfrm>
            <a:off x="1651000" y="4281488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D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663" name="Rectangle 16"/>
          <p:cNvSpPr>
            <a:spLocks noChangeArrowheads="1"/>
          </p:cNvSpPr>
          <p:nvPr/>
        </p:nvSpPr>
        <p:spPr bwMode="auto">
          <a:xfrm>
            <a:off x="2047875" y="4273550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664" name="Line 17"/>
          <p:cNvSpPr>
            <a:spLocks noChangeShapeType="1"/>
          </p:cNvSpPr>
          <p:nvPr/>
        </p:nvSpPr>
        <p:spPr bwMode="auto">
          <a:xfrm flipH="1">
            <a:off x="2065338" y="4818063"/>
            <a:ext cx="95250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665" name="Freeform 18"/>
          <p:cNvSpPr>
            <a:spLocks/>
          </p:cNvSpPr>
          <p:nvPr/>
        </p:nvSpPr>
        <p:spPr bwMode="auto">
          <a:xfrm>
            <a:off x="1589088" y="4837113"/>
            <a:ext cx="133350" cy="133350"/>
          </a:xfrm>
          <a:custGeom>
            <a:avLst/>
            <a:gdLst>
              <a:gd name="T0" fmla="*/ 0 w 168"/>
              <a:gd name="T1" fmla="*/ 133350 h 169"/>
              <a:gd name="T2" fmla="*/ 133350 w 168"/>
              <a:gd name="T3" fmla="*/ 76538 h 169"/>
              <a:gd name="T4" fmla="*/ 0 w 168"/>
              <a:gd name="T5" fmla="*/ 0 h 16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8" h="169">
                <a:moveTo>
                  <a:pt x="0" y="169"/>
                </a:moveTo>
                <a:lnTo>
                  <a:pt x="168" y="97"/>
                </a:lnTo>
                <a:lnTo>
                  <a:pt x="0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666" name="Line 19"/>
          <p:cNvSpPr>
            <a:spLocks noChangeShapeType="1"/>
          </p:cNvSpPr>
          <p:nvPr/>
        </p:nvSpPr>
        <p:spPr bwMode="auto">
          <a:xfrm>
            <a:off x="768350" y="1671638"/>
            <a:ext cx="820738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667" name="Line 20"/>
          <p:cNvSpPr>
            <a:spLocks noChangeShapeType="1"/>
          </p:cNvSpPr>
          <p:nvPr/>
        </p:nvSpPr>
        <p:spPr bwMode="auto">
          <a:xfrm flipH="1">
            <a:off x="2255838" y="1671638"/>
            <a:ext cx="2667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668" name="Line 21"/>
          <p:cNvSpPr>
            <a:spLocks noChangeShapeType="1"/>
          </p:cNvSpPr>
          <p:nvPr/>
        </p:nvSpPr>
        <p:spPr bwMode="auto">
          <a:xfrm>
            <a:off x="768350" y="2205038"/>
            <a:ext cx="820738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669" name="Freeform 22"/>
          <p:cNvSpPr>
            <a:spLocks/>
          </p:cNvSpPr>
          <p:nvPr/>
        </p:nvSpPr>
        <p:spPr bwMode="auto">
          <a:xfrm>
            <a:off x="1035050" y="2205038"/>
            <a:ext cx="458788" cy="2708275"/>
          </a:xfrm>
          <a:custGeom>
            <a:avLst/>
            <a:gdLst>
              <a:gd name="T0" fmla="*/ 0 w 576"/>
              <a:gd name="T1" fmla="*/ 0 h 3412"/>
              <a:gd name="T2" fmla="*/ 0 w 576"/>
              <a:gd name="T3" fmla="*/ 2708275 h 3412"/>
              <a:gd name="T4" fmla="*/ 458788 w 576"/>
              <a:gd name="T5" fmla="*/ 2708275 h 34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576" h="3412">
                <a:moveTo>
                  <a:pt x="0" y="0"/>
                </a:moveTo>
                <a:lnTo>
                  <a:pt x="0" y="3412"/>
                </a:lnTo>
                <a:lnTo>
                  <a:pt x="576" y="3412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670" name="Freeform 23"/>
          <p:cNvSpPr>
            <a:spLocks/>
          </p:cNvSpPr>
          <p:nvPr/>
        </p:nvSpPr>
        <p:spPr bwMode="auto">
          <a:xfrm>
            <a:off x="1322388" y="1671638"/>
            <a:ext cx="266700" cy="2687637"/>
          </a:xfrm>
          <a:custGeom>
            <a:avLst/>
            <a:gdLst>
              <a:gd name="T0" fmla="*/ 0 w 337"/>
              <a:gd name="T1" fmla="*/ 0 h 3388"/>
              <a:gd name="T2" fmla="*/ 0 w 337"/>
              <a:gd name="T3" fmla="*/ 2687637 h 3388"/>
              <a:gd name="T4" fmla="*/ 266700 w 337"/>
              <a:gd name="T5" fmla="*/ 2687637 h 33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37" h="3388">
                <a:moveTo>
                  <a:pt x="0" y="0"/>
                </a:moveTo>
                <a:lnTo>
                  <a:pt x="0" y="3388"/>
                </a:lnTo>
                <a:lnTo>
                  <a:pt x="337" y="3388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671" name="Line 24"/>
          <p:cNvSpPr>
            <a:spLocks noChangeShapeType="1"/>
          </p:cNvSpPr>
          <p:nvPr/>
        </p:nvSpPr>
        <p:spPr bwMode="auto">
          <a:xfrm>
            <a:off x="1035050" y="3559175"/>
            <a:ext cx="554038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672" name="Line 25"/>
          <p:cNvSpPr>
            <a:spLocks noChangeShapeType="1"/>
          </p:cNvSpPr>
          <p:nvPr/>
        </p:nvSpPr>
        <p:spPr bwMode="auto">
          <a:xfrm>
            <a:off x="1322388" y="3025775"/>
            <a:ext cx="2667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673" name="Line 26"/>
          <p:cNvSpPr>
            <a:spLocks noChangeShapeType="1"/>
          </p:cNvSpPr>
          <p:nvPr/>
        </p:nvSpPr>
        <p:spPr bwMode="auto">
          <a:xfrm flipH="1">
            <a:off x="2255838" y="2205038"/>
            <a:ext cx="2667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674" name="Line 27"/>
          <p:cNvSpPr>
            <a:spLocks noChangeShapeType="1"/>
          </p:cNvSpPr>
          <p:nvPr/>
        </p:nvSpPr>
        <p:spPr bwMode="auto">
          <a:xfrm flipH="1">
            <a:off x="2255838" y="3025775"/>
            <a:ext cx="2667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675" name="Line 28"/>
          <p:cNvSpPr>
            <a:spLocks noChangeShapeType="1"/>
          </p:cNvSpPr>
          <p:nvPr/>
        </p:nvSpPr>
        <p:spPr bwMode="auto">
          <a:xfrm flipH="1">
            <a:off x="2255838" y="3560763"/>
            <a:ext cx="2667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676" name="Line 29"/>
          <p:cNvSpPr>
            <a:spLocks noChangeShapeType="1"/>
          </p:cNvSpPr>
          <p:nvPr/>
        </p:nvSpPr>
        <p:spPr bwMode="auto">
          <a:xfrm flipH="1">
            <a:off x="2255838" y="4359275"/>
            <a:ext cx="2667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677" name="Line 30"/>
          <p:cNvSpPr>
            <a:spLocks noChangeShapeType="1"/>
          </p:cNvSpPr>
          <p:nvPr/>
        </p:nvSpPr>
        <p:spPr bwMode="auto">
          <a:xfrm flipH="1">
            <a:off x="2255838" y="4913313"/>
            <a:ext cx="2667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678" name="Freeform 31"/>
          <p:cNvSpPr>
            <a:spLocks/>
          </p:cNvSpPr>
          <p:nvPr/>
        </p:nvSpPr>
        <p:spPr bwMode="auto">
          <a:xfrm>
            <a:off x="1016000" y="3540125"/>
            <a:ext cx="57150" cy="38100"/>
          </a:xfrm>
          <a:custGeom>
            <a:avLst/>
            <a:gdLst>
              <a:gd name="T0" fmla="*/ 0 w 72"/>
              <a:gd name="T1" fmla="*/ 21431 h 48"/>
              <a:gd name="T2" fmla="*/ 794 w 72"/>
              <a:gd name="T3" fmla="*/ 19050 h 48"/>
              <a:gd name="T4" fmla="*/ 1588 w 72"/>
              <a:gd name="T5" fmla="*/ 15081 h 48"/>
              <a:gd name="T6" fmla="*/ 2381 w 72"/>
              <a:gd name="T7" fmla="*/ 11906 h 48"/>
              <a:gd name="T8" fmla="*/ 4763 w 72"/>
              <a:gd name="T9" fmla="*/ 9525 h 48"/>
              <a:gd name="T10" fmla="*/ 6350 w 72"/>
              <a:gd name="T11" fmla="*/ 7144 h 48"/>
              <a:gd name="T12" fmla="*/ 9525 w 72"/>
              <a:gd name="T13" fmla="*/ 4763 h 48"/>
              <a:gd name="T14" fmla="*/ 11906 w 72"/>
              <a:gd name="T15" fmla="*/ 2381 h 48"/>
              <a:gd name="T16" fmla="*/ 15081 w 72"/>
              <a:gd name="T17" fmla="*/ 1588 h 48"/>
              <a:gd name="T18" fmla="*/ 18256 w 72"/>
              <a:gd name="T19" fmla="*/ 794 h 48"/>
              <a:gd name="T20" fmla="*/ 21431 w 72"/>
              <a:gd name="T21" fmla="*/ 794 h 48"/>
              <a:gd name="T22" fmla="*/ 34131 w 72"/>
              <a:gd name="T23" fmla="*/ 0 h 48"/>
              <a:gd name="T24" fmla="*/ 38100 w 72"/>
              <a:gd name="T25" fmla="*/ 794 h 48"/>
              <a:gd name="T26" fmla="*/ 40481 w 72"/>
              <a:gd name="T27" fmla="*/ 1588 h 48"/>
              <a:gd name="T28" fmla="*/ 43656 w 72"/>
              <a:gd name="T29" fmla="*/ 2381 h 48"/>
              <a:gd name="T30" fmla="*/ 46831 w 72"/>
              <a:gd name="T31" fmla="*/ 4763 h 48"/>
              <a:gd name="T32" fmla="*/ 49213 w 72"/>
              <a:gd name="T33" fmla="*/ 6350 h 48"/>
              <a:gd name="T34" fmla="*/ 52388 w 72"/>
              <a:gd name="T35" fmla="*/ 8731 h 48"/>
              <a:gd name="T36" fmla="*/ 53975 w 72"/>
              <a:gd name="T37" fmla="*/ 11113 h 48"/>
              <a:gd name="T38" fmla="*/ 54769 w 72"/>
              <a:gd name="T39" fmla="*/ 14288 h 48"/>
              <a:gd name="T40" fmla="*/ 56356 w 72"/>
              <a:gd name="T41" fmla="*/ 18256 h 48"/>
              <a:gd name="T42" fmla="*/ 57150 w 72"/>
              <a:gd name="T43" fmla="*/ 20638 h 48"/>
              <a:gd name="T44" fmla="*/ 57150 w 72"/>
              <a:gd name="T45" fmla="*/ 23813 h 48"/>
              <a:gd name="T46" fmla="*/ 57150 w 72"/>
              <a:gd name="T47" fmla="*/ 18256 h 48"/>
              <a:gd name="T48" fmla="*/ 56356 w 72"/>
              <a:gd name="T49" fmla="*/ 20638 h 48"/>
              <a:gd name="T50" fmla="*/ 54769 w 72"/>
              <a:gd name="T51" fmla="*/ 24606 h 48"/>
              <a:gd name="T52" fmla="*/ 53975 w 72"/>
              <a:gd name="T53" fmla="*/ 27781 h 48"/>
              <a:gd name="T54" fmla="*/ 52388 w 72"/>
              <a:gd name="T55" fmla="*/ 30163 h 48"/>
              <a:gd name="T56" fmla="*/ 49213 w 72"/>
              <a:gd name="T57" fmla="*/ 32544 h 48"/>
              <a:gd name="T58" fmla="*/ 46831 w 72"/>
              <a:gd name="T59" fmla="*/ 34131 h 48"/>
              <a:gd name="T60" fmla="*/ 43656 w 72"/>
              <a:gd name="T61" fmla="*/ 35719 h 48"/>
              <a:gd name="T62" fmla="*/ 40481 w 72"/>
              <a:gd name="T63" fmla="*/ 37306 h 48"/>
              <a:gd name="T64" fmla="*/ 38100 w 72"/>
              <a:gd name="T65" fmla="*/ 38100 h 48"/>
              <a:gd name="T66" fmla="*/ 34131 w 72"/>
              <a:gd name="T67" fmla="*/ 38100 h 48"/>
              <a:gd name="T68" fmla="*/ 34131 w 72"/>
              <a:gd name="T69" fmla="*/ 38100 h 48"/>
              <a:gd name="T70" fmla="*/ 34131 w 72"/>
              <a:gd name="T71" fmla="*/ 38100 h 48"/>
              <a:gd name="T72" fmla="*/ 34131 w 72"/>
              <a:gd name="T73" fmla="*/ 38100 h 48"/>
              <a:gd name="T74" fmla="*/ 34131 w 72"/>
              <a:gd name="T75" fmla="*/ 38100 h 48"/>
              <a:gd name="T76" fmla="*/ 34131 w 72"/>
              <a:gd name="T77" fmla="*/ 38100 h 48"/>
              <a:gd name="T78" fmla="*/ 34131 w 72"/>
              <a:gd name="T79" fmla="*/ 38100 h 48"/>
              <a:gd name="T80" fmla="*/ 34131 w 72"/>
              <a:gd name="T81" fmla="*/ 38100 h 48"/>
              <a:gd name="T82" fmla="*/ 34131 w 72"/>
              <a:gd name="T83" fmla="*/ 38100 h 48"/>
              <a:gd name="T84" fmla="*/ 34131 w 72"/>
              <a:gd name="T85" fmla="*/ 38100 h 48"/>
              <a:gd name="T86" fmla="*/ 34131 w 72"/>
              <a:gd name="T87" fmla="*/ 38100 h 48"/>
              <a:gd name="T88" fmla="*/ 34131 w 72"/>
              <a:gd name="T89" fmla="*/ 38100 h 48"/>
              <a:gd name="T90" fmla="*/ 21431 w 72"/>
              <a:gd name="T91" fmla="*/ 38100 h 48"/>
              <a:gd name="T92" fmla="*/ 18256 w 72"/>
              <a:gd name="T93" fmla="*/ 38100 h 48"/>
              <a:gd name="T94" fmla="*/ 15081 w 72"/>
              <a:gd name="T95" fmla="*/ 37306 h 48"/>
              <a:gd name="T96" fmla="*/ 11906 w 72"/>
              <a:gd name="T97" fmla="*/ 35719 h 48"/>
              <a:gd name="T98" fmla="*/ 9525 w 72"/>
              <a:gd name="T99" fmla="*/ 34131 h 48"/>
              <a:gd name="T100" fmla="*/ 6350 w 72"/>
              <a:gd name="T101" fmla="*/ 30956 h 48"/>
              <a:gd name="T102" fmla="*/ 4763 w 72"/>
              <a:gd name="T103" fmla="*/ 29369 h 48"/>
              <a:gd name="T104" fmla="*/ 2381 w 72"/>
              <a:gd name="T105" fmla="*/ 26194 h 48"/>
              <a:gd name="T106" fmla="*/ 1588 w 72"/>
              <a:gd name="T107" fmla="*/ 23813 h 48"/>
              <a:gd name="T108" fmla="*/ 794 w 72"/>
              <a:gd name="T109" fmla="*/ 19844 h 48"/>
              <a:gd name="T110" fmla="*/ 0 w 72"/>
              <a:gd name="T111" fmla="*/ 16669 h 4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72" h="48">
                <a:moveTo>
                  <a:pt x="0" y="19"/>
                </a:moveTo>
                <a:lnTo>
                  <a:pt x="0" y="30"/>
                </a:lnTo>
                <a:lnTo>
                  <a:pt x="0" y="27"/>
                </a:lnTo>
                <a:lnTo>
                  <a:pt x="0" y="26"/>
                </a:lnTo>
                <a:lnTo>
                  <a:pt x="0" y="25"/>
                </a:lnTo>
                <a:lnTo>
                  <a:pt x="1" y="24"/>
                </a:lnTo>
                <a:lnTo>
                  <a:pt x="1" y="23"/>
                </a:lnTo>
                <a:lnTo>
                  <a:pt x="1" y="21"/>
                </a:lnTo>
                <a:lnTo>
                  <a:pt x="2" y="19"/>
                </a:lnTo>
                <a:lnTo>
                  <a:pt x="2" y="18"/>
                </a:lnTo>
                <a:lnTo>
                  <a:pt x="2" y="17"/>
                </a:lnTo>
                <a:lnTo>
                  <a:pt x="3" y="15"/>
                </a:lnTo>
                <a:lnTo>
                  <a:pt x="5" y="14"/>
                </a:lnTo>
                <a:lnTo>
                  <a:pt x="5" y="13"/>
                </a:lnTo>
                <a:lnTo>
                  <a:pt x="6" y="12"/>
                </a:lnTo>
                <a:lnTo>
                  <a:pt x="7" y="11"/>
                </a:lnTo>
                <a:lnTo>
                  <a:pt x="7" y="9"/>
                </a:lnTo>
                <a:lnTo>
                  <a:pt x="8" y="9"/>
                </a:lnTo>
                <a:lnTo>
                  <a:pt x="9" y="8"/>
                </a:lnTo>
                <a:lnTo>
                  <a:pt x="11" y="7"/>
                </a:lnTo>
                <a:lnTo>
                  <a:pt x="12" y="6"/>
                </a:lnTo>
                <a:lnTo>
                  <a:pt x="13" y="6"/>
                </a:lnTo>
                <a:lnTo>
                  <a:pt x="14" y="5"/>
                </a:lnTo>
                <a:lnTo>
                  <a:pt x="15" y="3"/>
                </a:lnTo>
                <a:lnTo>
                  <a:pt x="17" y="3"/>
                </a:lnTo>
                <a:lnTo>
                  <a:pt x="18" y="2"/>
                </a:lnTo>
                <a:lnTo>
                  <a:pt x="19" y="2"/>
                </a:lnTo>
                <a:lnTo>
                  <a:pt x="20" y="2"/>
                </a:lnTo>
                <a:lnTo>
                  <a:pt x="21" y="1"/>
                </a:lnTo>
                <a:lnTo>
                  <a:pt x="23" y="1"/>
                </a:lnTo>
                <a:lnTo>
                  <a:pt x="25" y="1"/>
                </a:lnTo>
                <a:lnTo>
                  <a:pt x="26" y="1"/>
                </a:lnTo>
                <a:lnTo>
                  <a:pt x="27" y="1"/>
                </a:lnTo>
                <a:lnTo>
                  <a:pt x="29" y="0"/>
                </a:lnTo>
                <a:lnTo>
                  <a:pt x="43" y="0"/>
                </a:lnTo>
                <a:lnTo>
                  <a:pt x="44" y="1"/>
                </a:lnTo>
                <a:lnTo>
                  <a:pt x="45" y="1"/>
                </a:lnTo>
                <a:lnTo>
                  <a:pt x="48" y="1"/>
                </a:lnTo>
                <a:lnTo>
                  <a:pt x="49" y="1"/>
                </a:lnTo>
                <a:lnTo>
                  <a:pt x="50" y="1"/>
                </a:lnTo>
                <a:lnTo>
                  <a:pt x="51" y="2"/>
                </a:lnTo>
                <a:lnTo>
                  <a:pt x="53" y="2"/>
                </a:lnTo>
                <a:lnTo>
                  <a:pt x="54" y="2"/>
                </a:lnTo>
                <a:lnTo>
                  <a:pt x="55" y="3"/>
                </a:lnTo>
                <a:lnTo>
                  <a:pt x="56" y="3"/>
                </a:lnTo>
                <a:lnTo>
                  <a:pt x="57" y="5"/>
                </a:lnTo>
                <a:lnTo>
                  <a:pt x="59" y="6"/>
                </a:lnTo>
                <a:lnTo>
                  <a:pt x="60" y="6"/>
                </a:lnTo>
                <a:lnTo>
                  <a:pt x="61" y="7"/>
                </a:lnTo>
                <a:lnTo>
                  <a:pt x="62" y="8"/>
                </a:lnTo>
                <a:lnTo>
                  <a:pt x="63" y="9"/>
                </a:lnTo>
                <a:lnTo>
                  <a:pt x="65" y="9"/>
                </a:lnTo>
                <a:lnTo>
                  <a:pt x="66" y="11"/>
                </a:lnTo>
                <a:lnTo>
                  <a:pt x="66" y="12"/>
                </a:lnTo>
                <a:lnTo>
                  <a:pt x="67" y="13"/>
                </a:lnTo>
                <a:lnTo>
                  <a:pt x="68" y="14"/>
                </a:lnTo>
                <a:lnTo>
                  <a:pt x="68" y="15"/>
                </a:lnTo>
                <a:lnTo>
                  <a:pt x="69" y="17"/>
                </a:lnTo>
                <a:lnTo>
                  <a:pt x="69" y="18"/>
                </a:lnTo>
                <a:lnTo>
                  <a:pt x="71" y="19"/>
                </a:lnTo>
                <a:lnTo>
                  <a:pt x="71" y="21"/>
                </a:lnTo>
                <a:lnTo>
                  <a:pt x="71" y="23"/>
                </a:lnTo>
                <a:lnTo>
                  <a:pt x="72" y="24"/>
                </a:lnTo>
                <a:lnTo>
                  <a:pt x="72" y="25"/>
                </a:lnTo>
                <a:lnTo>
                  <a:pt x="72" y="26"/>
                </a:lnTo>
                <a:lnTo>
                  <a:pt x="72" y="27"/>
                </a:lnTo>
                <a:lnTo>
                  <a:pt x="72" y="30"/>
                </a:lnTo>
                <a:lnTo>
                  <a:pt x="72" y="19"/>
                </a:lnTo>
                <a:lnTo>
                  <a:pt x="72" y="21"/>
                </a:lnTo>
                <a:lnTo>
                  <a:pt x="72" y="23"/>
                </a:lnTo>
                <a:lnTo>
                  <a:pt x="72" y="24"/>
                </a:lnTo>
                <a:lnTo>
                  <a:pt x="72" y="25"/>
                </a:lnTo>
                <a:lnTo>
                  <a:pt x="71" y="26"/>
                </a:lnTo>
                <a:lnTo>
                  <a:pt x="71" y="27"/>
                </a:lnTo>
                <a:lnTo>
                  <a:pt x="71" y="30"/>
                </a:lnTo>
                <a:lnTo>
                  <a:pt x="69" y="31"/>
                </a:lnTo>
                <a:lnTo>
                  <a:pt x="69" y="32"/>
                </a:lnTo>
                <a:lnTo>
                  <a:pt x="68" y="33"/>
                </a:lnTo>
                <a:lnTo>
                  <a:pt x="68" y="35"/>
                </a:lnTo>
                <a:lnTo>
                  <a:pt x="67" y="36"/>
                </a:lnTo>
                <a:lnTo>
                  <a:pt x="66" y="37"/>
                </a:lnTo>
                <a:lnTo>
                  <a:pt x="66" y="38"/>
                </a:lnTo>
                <a:lnTo>
                  <a:pt x="65" y="39"/>
                </a:lnTo>
                <a:lnTo>
                  <a:pt x="63" y="39"/>
                </a:lnTo>
                <a:lnTo>
                  <a:pt x="62" y="41"/>
                </a:lnTo>
                <a:lnTo>
                  <a:pt x="61" y="42"/>
                </a:lnTo>
                <a:lnTo>
                  <a:pt x="60" y="43"/>
                </a:lnTo>
                <a:lnTo>
                  <a:pt x="59" y="43"/>
                </a:lnTo>
                <a:lnTo>
                  <a:pt x="57" y="44"/>
                </a:lnTo>
                <a:lnTo>
                  <a:pt x="56" y="45"/>
                </a:lnTo>
                <a:lnTo>
                  <a:pt x="55" y="45"/>
                </a:lnTo>
                <a:lnTo>
                  <a:pt x="54" y="47"/>
                </a:lnTo>
                <a:lnTo>
                  <a:pt x="53" y="47"/>
                </a:lnTo>
                <a:lnTo>
                  <a:pt x="51" y="47"/>
                </a:lnTo>
                <a:lnTo>
                  <a:pt x="50" y="48"/>
                </a:lnTo>
                <a:lnTo>
                  <a:pt x="49" y="48"/>
                </a:lnTo>
                <a:lnTo>
                  <a:pt x="48" y="48"/>
                </a:lnTo>
                <a:lnTo>
                  <a:pt x="45" y="48"/>
                </a:lnTo>
                <a:lnTo>
                  <a:pt x="44" y="48"/>
                </a:lnTo>
                <a:lnTo>
                  <a:pt x="43" y="48"/>
                </a:lnTo>
                <a:lnTo>
                  <a:pt x="29" y="48"/>
                </a:lnTo>
                <a:lnTo>
                  <a:pt x="27" y="48"/>
                </a:lnTo>
                <a:lnTo>
                  <a:pt x="26" y="48"/>
                </a:lnTo>
                <a:lnTo>
                  <a:pt x="25" y="48"/>
                </a:lnTo>
                <a:lnTo>
                  <a:pt x="23" y="48"/>
                </a:lnTo>
                <a:lnTo>
                  <a:pt x="21" y="48"/>
                </a:lnTo>
                <a:lnTo>
                  <a:pt x="20" y="47"/>
                </a:lnTo>
                <a:lnTo>
                  <a:pt x="19" y="47"/>
                </a:lnTo>
                <a:lnTo>
                  <a:pt x="18" y="47"/>
                </a:lnTo>
                <a:lnTo>
                  <a:pt x="17" y="45"/>
                </a:lnTo>
                <a:lnTo>
                  <a:pt x="15" y="45"/>
                </a:lnTo>
                <a:lnTo>
                  <a:pt x="14" y="44"/>
                </a:lnTo>
                <a:lnTo>
                  <a:pt x="13" y="43"/>
                </a:lnTo>
                <a:lnTo>
                  <a:pt x="12" y="43"/>
                </a:lnTo>
                <a:lnTo>
                  <a:pt x="11" y="42"/>
                </a:lnTo>
                <a:lnTo>
                  <a:pt x="9" y="41"/>
                </a:lnTo>
                <a:lnTo>
                  <a:pt x="8" y="39"/>
                </a:lnTo>
                <a:lnTo>
                  <a:pt x="7" y="39"/>
                </a:lnTo>
                <a:lnTo>
                  <a:pt x="7" y="38"/>
                </a:lnTo>
                <a:lnTo>
                  <a:pt x="6" y="37"/>
                </a:lnTo>
                <a:lnTo>
                  <a:pt x="5" y="36"/>
                </a:lnTo>
                <a:lnTo>
                  <a:pt x="5" y="35"/>
                </a:lnTo>
                <a:lnTo>
                  <a:pt x="3" y="33"/>
                </a:lnTo>
                <a:lnTo>
                  <a:pt x="2" y="32"/>
                </a:lnTo>
                <a:lnTo>
                  <a:pt x="2" y="31"/>
                </a:lnTo>
                <a:lnTo>
                  <a:pt x="2" y="30"/>
                </a:lnTo>
                <a:lnTo>
                  <a:pt x="1" y="27"/>
                </a:lnTo>
                <a:lnTo>
                  <a:pt x="1" y="26"/>
                </a:lnTo>
                <a:lnTo>
                  <a:pt x="1" y="25"/>
                </a:lnTo>
                <a:lnTo>
                  <a:pt x="0" y="24"/>
                </a:lnTo>
                <a:lnTo>
                  <a:pt x="0" y="23"/>
                </a:lnTo>
                <a:lnTo>
                  <a:pt x="0" y="21"/>
                </a:lnTo>
                <a:lnTo>
                  <a:pt x="0" y="19"/>
                </a:lnTo>
                <a:close/>
              </a:path>
            </a:pathLst>
          </a:custGeom>
          <a:solidFill>
            <a:srgbClr val="000000"/>
          </a:solidFill>
          <a:ln w="1905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679" name="Freeform 32"/>
          <p:cNvSpPr>
            <a:spLocks/>
          </p:cNvSpPr>
          <p:nvPr/>
        </p:nvSpPr>
        <p:spPr bwMode="auto">
          <a:xfrm>
            <a:off x="1284288" y="2986088"/>
            <a:ext cx="57150" cy="58737"/>
          </a:xfrm>
          <a:custGeom>
            <a:avLst/>
            <a:gdLst>
              <a:gd name="T0" fmla="*/ 0 w 72"/>
              <a:gd name="T1" fmla="*/ 22842 h 72"/>
              <a:gd name="T2" fmla="*/ 794 w 72"/>
              <a:gd name="T3" fmla="*/ 19579 h 72"/>
              <a:gd name="T4" fmla="*/ 2381 w 72"/>
              <a:gd name="T5" fmla="*/ 15500 h 72"/>
              <a:gd name="T6" fmla="*/ 3175 w 72"/>
              <a:gd name="T7" fmla="*/ 13053 h 72"/>
              <a:gd name="T8" fmla="*/ 4763 w 72"/>
              <a:gd name="T9" fmla="*/ 9790 h 72"/>
              <a:gd name="T10" fmla="*/ 7144 w 72"/>
              <a:gd name="T11" fmla="*/ 8158 h 72"/>
              <a:gd name="T12" fmla="*/ 9525 w 72"/>
              <a:gd name="T13" fmla="*/ 4895 h 72"/>
              <a:gd name="T14" fmla="*/ 12700 w 72"/>
              <a:gd name="T15" fmla="*/ 3263 h 72"/>
              <a:gd name="T16" fmla="*/ 15081 w 72"/>
              <a:gd name="T17" fmla="*/ 1632 h 72"/>
              <a:gd name="T18" fmla="*/ 18256 w 72"/>
              <a:gd name="T19" fmla="*/ 816 h 72"/>
              <a:gd name="T20" fmla="*/ 22225 w 72"/>
              <a:gd name="T21" fmla="*/ 816 h 72"/>
              <a:gd name="T22" fmla="*/ 34131 w 72"/>
              <a:gd name="T23" fmla="*/ 0 h 72"/>
              <a:gd name="T24" fmla="*/ 38100 w 72"/>
              <a:gd name="T25" fmla="*/ 816 h 72"/>
              <a:gd name="T26" fmla="*/ 41275 w 72"/>
              <a:gd name="T27" fmla="*/ 1632 h 72"/>
              <a:gd name="T28" fmla="*/ 43656 w 72"/>
              <a:gd name="T29" fmla="*/ 3263 h 72"/>
              <a:gd name="T30" fmla="*/ 46831 w 72"/>
              <a:gd name="T31" fmla="*/ 4895 h 72"/>
              <a:gd name="T32" fmla="*/ 50006 w 72"/>
              <a:gd name="T33" fmla="*/ 6526 h 72"/>
              <a:gd name="T34" fmla="*/ 52388 w 72"/>
              <a:gd name="T35" fmla="*/ 8974 h 72"/>
              <a:gd name="T36" fmla="*/ 54769 w 72"/>
              <a:gd name="T37" fmla="*/ 11421 h 72"/>
              <a:gd name="T38" fmla="*/ 55563 w 72"/>
              <a:gd name="T39" fmla="*/ 14684 h 72"/>
              <a:gd name="T40" fmla="*/ 56356 w 72"/>
              <a:gd name="T41" fmla="*/ 18763 h 72"/>
              <a:gd name="T42" fmla="*/ 57150 w 72"/>
              <a:gd name="T43" fmla="*/ 21211 h 72"/>
              <a:gd name="T44" fmla="*/ 57150 w 72"/>
              <a:gd name="T45" fmla="*/ 24474 h 72"/>
              <a:gd name="T46" fmla="*/ 57150 w 72"/>
              <a:gd name="T47" fmla="*/ 38342 h 72"/>
              <a:gd name="T48" fmla="*/ 56356 w 72"/>
              <a:gd name="T49" fmla="*/ 40790 h 72"/>
              <a:gd name="T50" fmla="*/ 55563 w 72"/>
              <a:gd name="T51" fmla="*/ 44869 h 72"/>
              <a:gd name="T52" fmla="*/ 54769 w 72"/>
              <a:gd name="T53" fmla="*/ 48132 h 72"/>
              <a:gd name="T54" fmla="*/ 52388 w 72"/>
              <a:gd name="T55" fmla="*/ 50579 h 72"/>
              <a:gd name="T56" fmla="*/ 50006 w 72"/>
              <a:gd name="T57" fmla="*/ 53026 h 72"/>
              <a:gd name="T58" fmla="*/ 46831 w 72"/>
              <a:gd name="T59" fmla="*/ 54658 h 72"/>
              <a:gd name="T60" fmla="*/ 43656 w 72"/>
              <a:gd name="T61" fmla="*/ 57105 h 72"/>
              <a:gd name="T62" fmla="*/ 41275 w 72"/>
              <a:gd name="T63" fmla="*/ 57921 h 72"/>
              <a:gd name="T64" fmla="*/ 38100 w 72"/>
              <a:gd name="T65" fmla="*/ 58737 h 72"/>
              <a:gd name="T66" fmla="*/ 34131 w 72"/>
              <a:gd name="T67" fmla="*/ 58737 h 72"/>
              <a:gd name="T68" fmla="*/ 34131 w 72"/>
              <a:gd name="T69" fmla="*/ 58737 h 72"/>
              <a:gd name="T70" fmla="*/ 34131 w 72"/>
              <a:gd name="T71" fmla="*/ 58737 h 72"/>
              <a:gd name="T72" fmla="*/ 34131 w 72"/>
              <a:gd name="T73" fmla="*/ 58737 h 72"/>
              <a:gd name="T74" fmla="*/ 34131 w 72"/>
              <a:gd name="T75" fmla="*/ 58737 h 72"/>
              <a:gd name="T76" fmla="*/ 34131 w 72"/>
              <a:gd name="T77" fmla="*/ 58737 h 72"/>
              <a:gd name="T78" fmla="*/ 34131 w 72"/>
              <a:gd name="T79" fmla="*/ 58737 h 72"/>
              <a:gd name="T80" fmla="*/ 34131 w 72"/>
              <a:gd name="T81" fmla="*/ 58737 h 72"/>
              <a:gd name="T82" fmla="*/ 34131 w 72"/>
              <a:gd name="T83" fmla="*/ 58737 h 72"/>
              <a:gd name="T84" fmla="*/ 34131 w 72"/>
              <a:gd name="T85" fmla="*/ 58737 h 72"/>
              <a:gd name="T86" fmla="*/ 34131 w 72"/>
              <a:gd name="T87" fmla="*/ 58737 h 72"/>
              <a:gd name="T88" fmla="*/ 34131 w 72"/>
              <a:gd name="T89" fmla="*/ 58737 h 72"/>
              <a:gd name="T90" fmla="*/ 22225 w 72"/>
              <a:gd name="T91" fmla="*/ 58737 h 72"/>
              <a:gd name="T92" fmla="*/ 18256 w 72"/>
              <a:gd name="T93" fmla="*/ 58737 h 72"/>
              <a:gd name="T94" fmla="*/ 15081 w 72"/>
              <a:gd name="T95" fmla="*/ 57921 h 72"/>
              <a:gd name="T96" fmla="*/ 12700 w 72"/>
              <a:gd name="T97" fmla="*/ 57105 h 72"/>
              <a:gd name="T98" fmla="*/ 9525 w 72"/>
              <a:gd name="T99" fmla="*/ 54658 h 72"/>
              <a:gd name="T100" fmla="*/ 7144 w 72"/>
              <a:gd name="T101" fmla="*/ 52211 h 72"/>
              <a:gd name="T102" fmla="*/ 4763 w 72"/>
              <a:gd name="T103" fmla="*/ 49763 h 72"/>
              <a:gd name="T104" fmla="*/ 3175 w 72"/>
              <a:gd name="T105" fmla="*/ 47316 h 72"/>
              <a:gd name="T106" fmla="*/ 2381 w 72"/>
              <a:gd name="T107" fmla="*/ 44053 h 72"/>
              <a:gd name="T108" fmla="*/ 794 w 72"/>
              <a:gd name="T109" fmla="*/ 39974 h 72"/>
              <a:gd name="T110" fmla="*/ 0 w 72"/>
              <a:gd name="T111" fmla="*/ 37526 h 7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72" h="72">
                <a:moveTo>
                  <a:pt x="0" y="43"/>
                </a:moveTo>
                <a:lnTo>
                  <a:pt x="0" y="30"/>
                </a:lnTo>
                <a:lnTo>
                  <a:pt x="0" y="28"/>
                </a:lnTo>
                <a:lnTo>
                  <a:pt x="0" y="26"/>
                </a:lnTo>
                <a:lnTo>
                  <a:pt x="0" y="25"/>
                </a:lnTo>
                <a:lnTo>
                  <a:pt x="1" y="24"/>
                </a:lnTo>
                <a:lnTo>
                  <a:pt x="1" y="23"/>
                </a:lnTo>
                <a:lnTo>
                  <a:pt x="1" y="22"/>
                </a:lnTo>
                <a:lnTo>
                  <a:pt x="3" y="19"/>
                </a:lnTo>
                <a:lnTo>
                  <a:pt x="3" y="18"/>
                </a:lnTo>
                <a:lnTo>
                  <a:pt x="3" y="17"/>
                </a:lnTo>
                <a:lnTo>
                  <a:pt x="4" y="16"/>
                </a:lnTo>
                <a:lnTo>
                  <a:pt x="5" y="14"/>
                </a:lnTo>
                <a:lnTo>
                  <a:pt x="5" y="13"/>
                </a:lnTo>
                <a:lnTo>
                  <a:pt x="6" y="12"/>
                </a:lnTo>
                <a:lnTo>
                  <a:pt x="7" y="11"/>
                </a:lnTo>
                <a:lnTo>
                  <a:pt x="7" y="10"/>
                </a:lnTo>
                <a:lnTo>
                  <a:pt x="9" y="10"/>
                </a:lnTo>
                <a:lnTo>
                  <a:pt x="10" y="8"/>
                </a:lnTo>
                <a:lnTo>
                  <a:pt x="11" y="7"/>
                </a:lnTo>
                <a:lnTo>
                  <a:pt x="12" y="6"/>
                </a:lnTo>
                <a:lnTo>
                  <a:pt x="13" y="6"/>
                </a:lnTo>
                <a:lnTo>
                  <a:pt x="15" y="5"/>
                </a:lnTo>
                <a:lnTo>
                  <a:pt x="16" y="4"/>
                </a:lnTo>
                <a:lnTo>
                  <a:pt x="17" y="4"/>
                </a:lnTo>
                <a:lnTo>
                  <a:pt x="18" y="2"/>
                </a:lnTo>
                <a:lnTo>
                  <a:pt x="19" y="2"/>
                </a:lnTo>
                <a:lnTo>
                  <a:pt x="21" y="2"/>
                </a:lnTo>
                <a:lnTo>
                  <a:pt x="22" y="1"/>
                </a:lnTo>
                <a:lnTo>
                  <a:pt x="23" y="1"/>
                </a:lnTo>
                <a:lnTo>
                  <a:pt x="25" y="1"/>
                </a:lnTo>
                <a:lnTo>
                  <a:pt x="27" y="1"/>
                </a:lnTo>
                <a:lnTo>
                  <a:pt x="28" y="1"/>
                </a:lnTo>
                <a:lnTo>
                  <a:pt x="29" y="0"/>
                </a:lnTo>
                <a:lnTo>
                  <a:pt x="43" y="0"/>
                </a:lnTo>
                <a:lnTo>
                  <a:pt x="45" y="1"/>
                </a:lnTo>
                <a:lnTo>
                  <a:pt x="46" y="1"/>
                </a:lnTo>
                <a:lnTo>
                  <a:pt x="48" y="1"/>
                </a:lnTo>
                <a:lnTo>
                  <a:pt x="49" y="1"/>
                </a:lnTo>
                <a:lnTo>
                  <a:pt x="51" y="1"/>
                </a:lnTo>
                <a:lnTo>
                  <a:pt x="52" y="2"/>
                </a:lnTo>
                <a:lnTo>
                  <a:pt x="53" y="2"/>
                </a:lnTo>
                <a:lnTo>
                  <a:pt x="54" y="2"/>
                </a:lnTo>
                <a:lnTo>
                  <a:pt x="55" y="4"/>
                </a:lnTo>
                <a:lnTo>
                  <a:pt x="57" y="4"/>
                </a:lnTo>
                <a:lnTo>
                  <a:pt x="58" y="5"/>
                </a:lnTo>
                <a:lnTo>
                  <a:pt x="59" y="6"/>
                </a:lnTo>
                <a:lnTo>
                  <a:pt x="60" y="6"/>
                </a:lnTo>
                <a:lnTo>
                  <a:pt x="61" y="7"/>
                </a:lnTo>
                <a:lnTo>
                  <a:pt x="63" y="8"/>
                </a:lnTo>
                <a:lnTo>
                  <a:pt x="64" y="10"/>
                </a:lnTo>
                <a:lnTo>
                  <a:pt x="65" y="10"/>
                </a:lnTo>
                <a:lnTo>
                  <a:pt x="66" y="11"/>
                </a:lnTo>
                <a:lnTo>
                  <a:pt x="66" y="12"/>
                </a:lnTo>
                <a:lnTo>
                  <a:pt x="67" y="13"/>
                </a:lnTo>
                <a:lnTo>
                  <a:pt x="69" y="14"/>
                </a:lnTo>
                <a:lnTo>
                  <a:pt x="69" y="16"/>
                </a:lnTo>
                <a:lnTo>
                  <a:pt x="70" y="17"/>
                </a:lnTo>
                <a:lnTo>
                  <a:pt x="70" y="18"/>
                </a:lnTo>
                <a:lnTo>
                  <a:pt x="71" y="19"/>
                </a:lnTo>
                <a:lnTo>
                  <a:pt x="71" y="22"/>
                </a:lnTo>
                <a:lnTo>
                  <a:pt x="71" y="23"/>
                </a:lnTo>
                <a:lnTo>
                  <a:pt x="72" y="24"/>
                </a:lnTo>
                <a:lnTo>
                  <a:pt x="72" y="25"/>
                </a:lnTo>
                <a:lnTo>
                  <a:pt x="72" y="26"/>
                </a:lnTo>
                <a:lnTo>
                  <a:pt x="72" y="28"/>
                </a:lnTo>
                <a:lnTo>
                  <a:pt x="72" y="30"/>
                </a:lnTo>
                <a:lnTo>
                  <a:pt x="72" y="43"/>
                </a:lnTo>
                <a:lnTo>
                  <a:pt x="72" y="46"/>
                </a:lnTo>
                <a:lnTo>
                  <a:pt x="72" y="47"/>
                </a:lnTo>
                <a:lnTo>
                  <a:pt x="72" y="48"/>
                </a:lnTo>
                <a:lnTo>
                  <a:pt x="72" y="49"/>
                </a:lnTo>
                <a:lnTo>
                  <a:pt x="71" y="50"/>
                </a:lnTo>
                <a:lnTo>
                  <a:pt x="71" y="52"/>
                </a:lnTo>
                <a:lnTo>
                  <a:pt x="71" y="54"/>
                </a:lnTo>
                <a:lnTo>
                  <a:pt x="70" y="55"/>
                </a:lnTo>
                <a:lnTo>
                  <a:pt x="70" y="56"/>
                </a:lnTo>
                <a:lnTo>
                  <a:pt x="69" y="58"/>
                </a:lnTo>
                <a:lnTo>
                  <a:pt x="69" y="59"/>
                </a:lnTo>
                <a:lnTo>
                  <a:pt x="67" y="60"/>
                </a:lnTo>
                <a:lnTo>
                  <a:pt x="66" y="61"/>
                </a:lnTo>
                <a:lnTo>
                  <a:pt x="66" y="62"/>
                </a:lnTo>
                <a:lnTo>
                  <a:pt x="65" y="64"/>
                </a:lnTo>
                <a:lnTo>
                  <a:pt x="64" y="64"/>
                </a:lnTo>
                <a:lnTo>
                  <a:pt x="63" y="65"/>
                </a:lnTo>
                <a:lnTo>
                  <a:pt x="61" y="66"/>
                </a:lnTo>
                <a:lnTo>
                  <a:pt x="60" y="67"/>
                </a:lnTo>
                <a:lnTo>
                  <a:pt x="59" y="67"/>
                </a:lnTo>
                <a:lnTo>
                  <a:pt x="58" y="68"/>
                </a:lnTo>
                <a:lnTo>
                  <a:pt x="57" y="70"/>
                </a:lnTo>
                <a:lnTo>
                  <a:pt x="55" y="70"/>
                </a:lnTo>
                <a:lnTo>
                  <a:pt x="54" y="71"/>
                </a:lnTo>
                <a:lnTo>
                  <a:pt x="53" y="71"/>
                </a:lnTo>
                <a:lnTo>
                  <a:pt x="52" y="71"/>
                </a:lnTo>
                <a:lnTo>
                  <a:pt x="51" y="72"/>
                </a:lnTo>
                <a:lnTo>
                  <a:pt x="49" y="72"/>
                </a:lnTo>
                <a:lnTo>
                  <a:pt x="48" y="72"/>
                </a:lnTo>
                <a:lnTo>
                  <a:pt x="46" y="72"/>
                </a:lnTo>
                <a:lnTo>
                  <a:pt x="45" y="72"/>
                </a:lnTo>
                <a:lnTo>
                  <a:pt x="43" y="72"/>
                </a:lnTo>
                <a:lnTo>
                  <a:pt x="29" y="72"/>
                </a:lnTo>
                <a:lnTo>
                  <a:pt x="28" y="72"/>
                </a:lnTo>
                <a:lnTo>
                  <a:pt x="27" y="72"/>
                </a:lnTo>
                <a:lnTo>
                  <a:pt x="25" y="72"/>
                </a:lnTo>
                <a:lnTo>
                  <a:pt x="23" y="72"/>
                </a:lnTo>
                <a:lnTo>
                  <a:pt x="22" y="72"/>
                </a:lnTo>
                <a:lnTo>
                  <a:pt x="21" y="71"/>
                </a:lnTo>
                <a:lnTo>
                  <a:pt x="19" y="71"/>
                </a:lnTo>
                <a:lnTo>
                  <a:pt x="18" y="71"/>
                </a:lnTo>
                <a:lnTo>
                  <a:pt x="17" y="70"/>
                </a:lnTo>
                <a:lnTo>
                  <a:pt x="16" y="70"/>
                </a:lnTo>
                <a:lnTo>
                  <a:pt x="15" y="68"/>
                </a:lnTo>
                <a:lnTo>
                  <a:pt x="13" y="67"/>
                </a:lnTo>
                <a:lnTo>
                  <a:pt x="12" y="67"/>
                </a:lnTo>
                <a:lnTo>
                  <a:pt x="11" y="66"/>
                </a:lnTo>
                <a:lnTo>
                  <a:pt x="10" y="65"/>
                </a:lnTo>
                <a:lnTo>
                  <a:pt x="9" y="64"/>
                </a:lnTo>
                <a:lnTo>
                  <a:pt x="7" y="64"/>
                </a:lnTo>
                <a:lnTo>
                  <a:pt x="7" y="62"/>
                </a:lnTo>
                <a:lnTo>
                  <a:pt x="6" y="61"/>
                </a:lnTo>
                <a:lnTo>
                  <a:pt x="5" y="60"/>
                </a:lnTo>
                <a:lnTo>
                  <a:pt x="5" y="59"/>
                </a:lnTo>
                <a:lnTo>
                  <a:pt x="4" y="58"/>
                </a:lnTo>
                <a:lnTo>
                  <a:pt x="3" y="56"/>
                </a:lnTo>
                <a:lnTo>
                  <a:pt x="3" y="55"/>
                </a:lnTo>
                <a:lnTo>
                  <a:pt x="3" y="54"/>
                </a:lnTo>
                <a:lnTo>
                  <a:pt x="1" y="52"/>
                </a:lnTo>
                <a:lnTo>
                  <a:pt x="1" y="50"/>
                </a:lnTo>
                <a:lnTo>
                  <a:pt x="1" y="49"/>
                </a:lnTo>
                <a:lnTo>
                  <a:pt x="0" y="48"/>
                </a:lnTo>
                <a:lnTo>
                  <a:pt x="0" y="47"/>
                </a:lnTo>
                <a:lnTo>
                  <a:pt x="0" y="46"/>
                </a:lnTo>
                <a:lnTo>
                  <a:pt x="0" y="43"/>
                </a:lnTo>
                <a:close/>
              </a:path>
            </a:pathLst>
          </a:custGeom>
          <a:solidFill>
            <a:srgbClr val="000000"/>
          </a:solidFill>
          <a:ln w="1905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680" name="Freeform 33"/>
          <p:cNvSpPr>
            <a:spLocks/>
          </p:cNvSpPr>
          <p:nvPr/>
        </p:nvSpPr>
        <p:spPr bwMode="auto">
          <a:xfrm>
            <a:off x="1016000" y="2185988"/>
            <a:ext cx="57150" cy="38100"/>
          </a:xfrm>
          <a:custGeom>
            <a:avLst/>
            <a:gdLst>
              <a:gd name="T0" fmla="*/ 0 w 72"/>
              <a:gd name="T1" fmla="*/ 22225 h 48"/>
              <a:gd name="T2" fmla="*/ 794 w 72"/>
              <a:gd name="T3" fmla="*/ 19050 h 48"/>
              <a:gd name="T4" fmla="*/ 1588 w 72"/>
              <a:gd name="T5" fmla="*/ 15081 h 48"/>
              <a:gd name="T6" fmla="*/ 2381 w 72"/>
              <a:gd name="T7" fmla="*/ 12700 h 48"/>
              <a:gd name="T8" fmla="*/ 4763 w 72"/>
              <a:gd name="T9" fmla="*/ 9525 h 48"/>
              <a:gd name="T10" fmla="*/ 6350 w 72"/>
              <a:gd name="T11" fmla="*/ 7938 h 48"/>
              <a:gd name="T12" fmla="*/ 9525 w 72"/>
              <a:gd name="T13" fmla="*/ 4763 h 48"/>
              <a:gd name="T14" fmla="*/ 11906 w 72"/>
              <a:gd name="T15" fmla="*/ 3175 h 48"/>
              <a:gd name="T16" fmla="*/ 15081 w 72"/>
              <a:gd name="T17" fmla="*/ 1588 h 48"/>
              <a:gd name="T18" fmla="*/ 18256 w 72"/>
              <a:gd name="T19" fmla="*/ 794 h 48"/>
              <a:gd name="T20" fmla="*/ 21431 w 72"/>
              <a:gd name="T21" fmla="*/ 794 h 48"/>
              <a:gd name="T22" fmla="*/ 34131 w 72"/>
              <a:gd name="T23" fmla="*/ 0 h 48"/>
              <a:gd name="T24" fmla="*/ 38100 w 72"/>
              <a:gd name="T25" fmla="*/ 794 h 48"/>
              <a:gd name="T26" fmla="*/ 40481 w 72"/>
              <a:gd name="T27" fmla="*/ 1588 h 48"/>
              <a:gd name="T28" fmla="*/ 43656 w 72"/>
              <a:gd name="T29" fmla="*/ 3175 h 48"/>
              <a:gd name="T30" fmla="*/ 46831 w 72"/>
              <a:gd name="T31" fmla="*/ 4763 h 48"/>
              <a:gd name="T32" fmla="*/ 49213 w 72"/>
              <a:gd name="T33" fmla="*/ 6350 h 48"/>
              <a:gd name="T34" fmla="*/ 52388 w 72"/>
              <a:gd name="T35" fmla="*/ 8731 h 48"/>
              <a:gd name="T36" fmla="*/ 53975 w 72"/>
              <a:gd name="T37" fmla="*/ 11113 h 48"/>
              <a:gd name="T38" fmla="*/ 54769 w 72"/>
              <a:gd name="T39" fmla="*/ 14288 h 48"/>
              <a:gd name="T40" fmla="*/ 56356 w 72"/>
              <a:gd name="T41" fmla="*/ 18256 h 48"/>
              <a:gd name="T42" fmla="*/ 57150 w 72"/>
              <a:gd name="T43" fmla="*/ 20638 h 48"/>
              <a:gd name="T44" fmla="*/ 57150 w 72"/>
              <a:gd name="T45" fmla="*/ 23813 h 48"/>
              <a:gd name="T46" fmla="*/ 57150 w 72"/>
              <a:gd name="T47" fmla="*/ 18256 h 48"/>
              <a:gd name="T48" fmla="*/ 56356 w 72"/>
              <a:gd name="T49" fmla="*/ 20638 h 48"/>
              <a:gd name="T50" fmla="*/ 54769 w 72"/>
              <a:gd name="T51" fmla="*/ 24606 h 48"/>
              <a:gd name="T52" fmla="*/ 53975 w 72"/>
              <a:gd name="T53" fmla="*/ 27781 h 48"/>
              <a:gd name="T54" fmla="*/ 52388 w 72"/>
              <a:gd name="T55" fmla="*/ 30163 h 48"/>
              <a:gd name="T56" fmla="*/ 49213 w 72"/>
              <a:gd name="T57" fmla="*/ 32544 h 48"/>
              <a:gd name="T58" fmla="*/ 46831 w 72"/>
              <a:gd name="T59" fmla="*/ 34131 h 48"/>
              <a:gd name="T60" fmla="*/ 43656 w 72"/>
              <a:gd name="T61" fmla="*/ 36513 h 48"/>
              <a:gd name="T62" fmla="*/ 40481 w 72"/>
              <a:gd name="T63" fmla="*/ 37306 h 48"/>
              <a:gd name="T64" fmla="*/ 38100 w 72"/>
              <a:gd name="T65" fmla="*/ 38100 h 48"/>
              <a:gd name="T66" fmla="*/ 34131 w 72"/>
              <a:gd name="T67" fmla="*/ 38100 h 48"/>
              <a:gd name="T68" fmla="*/ 34131 w 72"/>
              <a:gd name="T69" fmla="*/ 38100 h 48"/>
              <a:gd name="T70" fmla="*/ 34131 w 72"/>
              <a:gd name="T71" fmla="*/ 38100 h 48"/>
              <a:gd name="T72" fmla="*/ 34131 w 72"/>
              <a:gd name="T73" fmla="*/ 38100 h 48"/>
              <a:gd name="T74" fmla="*/ 34131 w 72"/>
              <a:gd name="T75" fmla="*/ 38100 h 48"/>
              <a:gd name="T76" fmla="*/ 34131 w 72"/>
              <a:gd name="T77" fmla="*/ 38100 h 48"/>
              <a:gd name="T78" fmla="*/ 34131 w 72"/>
              <a:gd name="T79" fmla="*/ 38100 h 48"/>
              <a:gd name="T80" fmla="*/ 34131 w 72"/>
              <a:gd name="T81" fmla="*/ 38100 h 48"/>
              <a:gd name="T82" fmla="*/ 34131 w 72"/>
              <a:gd name="T83" fmla="*/ 38100 h 48"/>
              <a:gd name="T84" fmla="*/ 34131 w 72"/>
              <a:gd name="T85" fmla="*/ 38100 h 48"/>
              <a:gd name="T86" fmla="*/ 34131 w 72"/>
              <a:gd name="T87" fmla="*/ 38100 h 48"/>
              <a:gd name="T88" fmla="*/ 34131 w 72"/>
              <a:gd name="T89" fmla="*/ 38100 h 48"/>
              <a:gd name="T90" fmla="*/ 21431 w 72"/>
              <a:gd name="T91" fmla="*/ 38100 h 48"/>
              <a:gd name="T92" fmla="*/ 18256 w 72"/>
              <a:gd name="T93" fmla="*/ 38100 h 48"/>
              <a:gd name="T94" fmla="*/ 15081 w 72"/>
              <a:gd name="T95" fmla="*/ 37306 h 48"/>
              <a:gd name="T96" fmla="*/ 11906 w 72"/>
              <a:gd name="T97" fmla="*/ 36513 h 48"/>
              <a:gd name="T98" fmla="*/ 9525 w 72"/>
              <a:gd name="T99" fmla="*/ 34131 h 48"/>
              <a:gd name="T100" fmla="*/ 6350 w 72"/>
              <a:gd name="T101" fmla="*/ 31750 h 48"/>
              <a:gd name="T102" fmla="*/ 4763 w 72"/>
              <a:gd name="T103" fmla="*/ 29369 h 48"/>
              <a:gd name="T104" fmla="*/ 2381 w 72"/>
              <a:gd name="T105" fmla="*/ 26988 h 48"/>
              <a:gd name="T106" fmla="*/ 1588 w 72"/>
              <a:gd name="T107" fmla="*/ 23813 h 48"/>
              <a:gd name="T108" fmla="*/ 794 w 72"/>
              <a:gd name="T109" fmla="*/ 19844 h 48"/>
              <a:gd name="T110" fmla="*/ 0 w 72"/>
              <a:gd name="T111" fmla="*/ 17463 h 4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72" h="48">
                <a:moveTo>
                  <a:pt x="0" y="19"/>
                </a:moveTo>
                <a:lnTo>
                  <a:pt x="0" y="30"/>
                </a:lnTo>
                <a:lnTo>
                  <a:pt x="0" y="28"/>
                </a:lnTo>
                <a:lnTo>
                  <a:pt x="0" y="26"/>
                </a:lnTo>
                <a:lnTo>
                  <a:pt x="0" y="25"/>
                </a:lnTo>
                <a:lnTo>
                  <a:pt x="1" y="24"/>
                </a:lnTo>
                <a:lnTo>
                  <a:pt x="1" y="23"/>
                </a:lnTo>
                <a:lnTo>
                  <a:pt x="1" y="22"/>
                </a:lnTo>
                <a:lnTo>
                  <a:pt x="2" y="19"/>
                </a:lnTo>
                <a:lnTo>
                  <a:pt x="2" y="18"/>
                </a:lnTo>
                <a:lnTo>
                  <a:pt x="2" y="17"/>
                </a:lnTo>
                <a:lnTo>
                  <a:pt x="3" y="16"/>
                </a:lnTo>
                <a:lnTo>
                  <a:pt x="5" y="14"/>
                </a:lnTo>
                <a:lnTo>
                  <a:pt x="5" y="13"/>
                </a:lnTo>
                <a:lnTo>
                  <a:pt x="6" y="12"/>
                </a:lnTo>
                <a:lnTo>
                  <a:pt x="7" y="11"/>
                </a:lnTo>
                <a:lnTo>
                  <a:pt x="7" y="10"/>
                </a:lnTo>
                <a:lnTo>
                  <a:pt x="8" y="10"/>
                </a:lnTo>
                <a:lnTo>
                  <a:pt x="9" y="8"/>
                </a:lnTo>
                <a:lnTo>
                  <a:pt x="11" y="7"/>
                </a:lnTo>
                <a:lnTo>
                  <a:pt x="12" y="6"/>
                </a:lnTo>
                <a:lnTo>
                  <a:pt x="13" y="6"/>
                </a:lnTo>
                <a:lnTo>
                  <a:pt x="14" y="5"/>
                </a:lnTo>
                <a:lnTo>
                  <a:pt x="15" y="4"/>
                </a:lnTo>
                <a:lnTo>
                  <a:pt x="17" y="4"/>
                </a:lnTo>
                <a:lnTo>
                  <a:pt x="18" y="2"/>
                </a:lnTo>
                <a:lnTo>
                  <a:pt x="19" y="2"/>
                </a:lnTo>
                <a:lnTo>
                  <a:pt x="20" y="2"/>
                </a:lnTo>
                <a:lnTo>
                  <a:pt x="21" y="1"/>
                </a:lnTo>
                <a:lnTo>
                  <a:pt x="23" y="1"/>
                </a:lnTo>
                <a:lnTo>
                  <a:pt x="25" y="1"/>
                </a:lnTo>
                <a:lnTo>
                  <a:pt x="26" y="1"/>
                </a:lnTo>
                <a:lnTo>
                  <a:pt x="27" y="1"/>
                </a:lnTo>
                <a:lnTo>
                  <a:pt x="29" y="0"/>
                </a:lnTo>
                <a:lnTo>
                  <a:pt x="43" y="0"/>
                </a:lnTo>
                <a:lnTo>
                  <a:pt x="44" y="1"/>
                </a:lnTo>
                <a:lnTo>
                  <a:pt x="45" y="1"/>
                </a:lnTo>
                <a:lnTo>
                  <a:pt x="48" y="1"/>
                </a:lnTo>
                <a:lnTo>
                  <a:pt x="49" y="1"/>
                </a:lnTo>
                <a:lnTo>
                  <a:pt x="50" y="1"/>
                </a:lnTo>
                <a:lnTo>
                  <a:pt x="51" y="2"/>
                </a:lnTo>
                <a:lnTo>
                  <a:pt x="53" y="2"/>
                </a:lnTo>
                <a:lnTo>
                  <a:pt x="54" y="2"/>
                </a:lnTo>
                <a:lnTo>
                  <a:pt x="55" y="4"/>
                </a:lnTo>
                <a:lnTo>
                  <a:pt x="56" y="4"/>
                </a:lnTo>
                <a:lnTo>
                  <a:pt x="57" y="5"/>
                </a:lnTo>
                <a:lnTo>
                  <a:pt x="59" y="6"/>
                </a:lnTo>
                <a:lnTo>
                  <a:pt x="60" y="6"/>
                </a:lnTo>
                <a:lnTo>
                  <a:pt x="61" y="7"/>
                </a:lnTo>
                <a:lnTo>
                  <a:pt x="62" y="8"/>
                </a:lnTo>
                <a:lnTo>
                  <a:pt x="63" y="10"/>
                </a:lnTo>
                <a:lnTo>
                  <a:pt x="65" y="10"/>
                </a:lnTo>
                <a:lnTo>
                  <a:pt x="66" y="11"/>
                </a:lnTo>
                <a:lnTo>
                  <a:pt x="66" y="12"/>
                </a:lnTo>
                <a:lnTo>
                  <a:pt x="67" y="13"/>
                </a:lnTo>
                <a:lnTo>
                  <a:pt x="68" y="14"/>
                </a:lnTo>
                <a:lnTo>
                  <a:pt x="68" y="16"/>
                </a:lnTo>
                <a:lnTo>
                  <a:pt x="69" y="17"/>
                </a:lnTo>
                <a:lnTo>
                  <a:pt x="69" y="18"/>
                </a:lnTo>
                <a:lnTo>
                  <a:pt x="71" y="19"/>
                </a:lnTo>
                <a:lnTo>
                  <a:pt x="71" y="22"/>
                </a:lnTo>
                <a:lnTo>
                  <a:pt x="71" y="23"/>
                </a:lnTo>
                <a:lnTo>
                  <a:pt x="72" y="24"/>
                </a:lnTo>
                <a:lnTo>
                  <a:pt x="72" y="25"/>
                </a:lnTo>
                <a:lnTo>
                  <a:pt x="72" y="26"/>
                </a:lnTo>
                <a:lnTo>
                  <a:pt x="72" y="28"/>
                </a:lnTo>
                <a:lnTo>
                  <a:pt x="72" y="30"/>
                </a:lnTo>
                <a:lnTo>
                  <a:pt x="72" y="19"/>
                </a:lnTo>
                <a:lnTo>
                  <a:pt x="72" y="22"/>
                </a:lnTo>
                <a:lnTo>
                  <a:pt x="72" y="23"/>
                </a:lnTo>
                <a:lnTo>
                  <a:pt x="72" y="24"/>
                </a:lnTo>
                <a:lnTo>
                  <a:pt x="72" y="25"/>
                </a:lnTo>
                <a:lnTo>
                  <a:pt x="71" y="26"/>
                </a:lnTo>
                <a:lnTo>
                  <a:pt x="71" y="28"/>
                </a:lnTo>
                <a:lnTo>
                  <a:pt x="71" y="30"/>
                </a:lnTo>
                <a:lnTo>
                  <a:pt x="69" y="31"/>
                </a:lnTo>
                <a:lnTo>
                  <a:pt x="69" y="32"/>
                </a:lnTo>
                <a:lnTo>
                  <a:pt x="68" y="34"/>
                </a:lnTo>
                <a:lnTo>
                  <a:pt x="68" y="35"/>
                </a:lnTo>
                <a:lnTo>
                  <a:pt x="67" y="36"/>
                </a:lnTo>
                <a:lnTo>
                  <a:pt x="66" y="37"/>
                </a:lnTo>
                <a:lnTo>
                  <a:pt x="66" y="38"/>
                </a:lnTo>
                <a:lnTo>
                  <a:pt x="65" y="40"/>
                </a:lnTo>
                <a:lnTo>
                  <a:pt x="63" y="40"/>
                </a:lnTo>
                <a:lnTo>
                  <a:pt x="62" y="41"/>
                </a:lnTo>
                <a:lnTo>
                  <a:pt x="61" y="42"/>
                </a:lnTo>
                <a:lnTo>
                  <a:pt x="60" y="43"/>
                </a:lnTo>
                <a:lnTo>
                  <a:pt x="59" y="43"/>
                </a:lnTo>
                <a:lnTo>
                  <a:pt x="57" y="44"/>
                </a:lnTo>
                <a:lnTo>
                  <a:pt x="56" y="46"/>
                </a:lnTo>
                <a:lnTo>
                  <a:pt x="55" y="46"/>
                </a:lnTo>
                <a:lnTo>
                  <a:pt x="54" y="47"/>
                </a:lnTo>
                <a:lnTo>
                  <a:pt x="53" y="47"/>
                </a:lnTo>
                <a:lnTo>
                  <a:pt x="51" y="47"/>
                </a:lnTo>
                <a:lnTo>
                  <a:pt x="50" y="48"/>
                </a:lnTo>
                <a:lnTo>
                  <a:pt x="49" y="48"/>
                </a:lnTo>
                <a:lnTo>
                  <a:pt x="48" y="48"/>
                </a:lnTo>
                <a:lnTo>
                  <a:pt x="45" y="48"/>
                </a:lnTo>
                <a:lnTo>
                  <a:pt x="44" y="48"/>
                </a:lnTo>
                <a:lnTo>
                  <a:pt x="43" y="48"/>
                </a:lnTo>
                <a:lnTo>
                  <a:pt x="29" y="48"/>
                </a:lnTo>
                <a:lnTo>
                  <a:pt x="27" y="48"/>
                </a:lnTo>
                <a:lnTo>
                  <a:pt x="26" y="48"/>
                </a:lnTo>
                <a:lnTo>
                  <a:pt x="25" y="48"/>
                </a:lnTo>
                <a:lnTo>
                  <a:pt x="23" y="48"/>
                </a:lnTo>
                <a:lnTo>
                  <a:pt x="21" y="48"/>
                </a:lnTo>
                <a:lnTo>
                  <a:pt x="20" y="47"/>
                </a:lnTo>
                <a:lnTo>
                  <a:pt x="19" y="47"/>
                </a:lnTo>
                <a:lnTo>
                  <a:pt x="18" y="47"/>
                </a:lnTo>
                <a:lnTo>
                  <a:pt x="17" y="46"/>
                </a:lnTo>
                <a:lnTo>
                  <a:pt x="15" y="46"/>
                </a:lnTo>
                <a:lnTo>
                  <a:pt x="14" y="44"/>
                </a:lnTo>
                <a:lnTo>
                  <a:pt x="13" y="43"/>
                </a:lnTo>
                <a:lnTo>
                  <a:pt x="12" y="43"/>
                </a:lnTo>
                <a:lnTo>
                  <a:pt x="11" y="42"/>
                </a:lnTo>
                <a:lnTo>
                  <a:pt x="9" y="41"/>
                </a:lnTo>
                <a:lnTo>
                  <a:pt x="8" y="40"/>
                </a:lnTo>
                <a:lnTo>
                  <a:pt x="7" y="40"/>
                </a:lnTo>
                <a:lnTo>
                  <a:pt x="7" y="38"/>
                </a:lnTo>
                <a:lnTo>
                  <a:pt x="6" y="37"/>
                </a:lnTo>
                <a:lnTo>
                  <a:pt x="5" y="36"/>
                </a:lnTo>
                <a:lnTo>
                  <a:pt x="5" y="35"/>
                </a:lnTo>
                <a:lnTo>
                  <a:pt x="3" y="34"/>
                </a:lnTo>
                <a:lnTo>
                  <a:pt x="2" y="32"/>
                </a:lnTo>
                <a:lnTo>
                  <a:pt x="2" y="31"/>
                </a:lnTo>
                <a:lnTo>
                  <a:pt x="2" y="30"/>
                </a:lnTo>
                <a:lnTo>
                  <a:pt x="1" y="28"/>
                </a:lnTo>
                <a:lnTo>
                  <a:pt x="1" y="26"/>
                </a:lnTo>
                <a:lnTo>
                  <a:pt x="1" y="25"/>
                </a:lnTo>
                <a:lnTo>
                  <a:pt x="0" y="24"/>
                </a:lnTo>
                <a:lnTo>
                  <a:pt x="0" y="23"/>
                </a:lnTo>
                <a:lnTo>
                  <a:pt x="0" y="22"/>
                </a:lnTo>
                <a:lnTo>
                  <a:pt x="0" y="19"/>
                </a:lnTo>
                <a:close/>
              </a:path>
            </a:pathLst>
          </a:custGeom>
          <a:solidFill>
            <a:srgbClr val="000000"/>
          </a:solidFill>
          <a:ln w="1905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681" name="Freeform 34"/>
          <p:cNvSpPr>
            <a:spLocks/>
          </p:cNvSpPr>
          <p:nvPr/>
        </p:nvSpPr>
        <p:spPr bwMode="auto">
          <a:xfrm>
            <a:off x="1284288" y="1633538"/>
            <a:ext cx="57150" cy="57150"/>
          </a:xfrm>
          <a:custGeom>
            <a:avLst/>
            <a:gdLst>
              <a:gd name="T0" fmla="*/ 0 w 72"/>
              <a:gd name="T1" fmla="*/ 22225 h 72"/>
              <a:gd name="T2" fmla="*/ 794 w 72"/>
              <a:gd name="T3" fmla="*/ 19050 h 72"/>
              <a:gd name="T4" fmla="*/ 2381 w 72"/>
              <a:gd name="T5" fmla="*/ 15081 h 72"/>
              <a:gd name="T6" fmla="*/ 3175 w 72"/>
              <a:gd name="T7" fmla="*/ 12700 h 72"/>
              <a:gd name="T8" fmla="*/ 4763 w 72"/>
              <a:gd name="T9" fmla="*/ 9525 h 72"/>
              <a:gd name="T10" fmla="*/ 7144 w 72"/>
              <a:gd name="T11" fmla="*/ 7938 h 72"/>
              <a:gd name="T12" fmla="*/ 9525 w 72"/>
              <a:gd name="T13" fmla="*/ 4763 h 72"/>
              <a:gd name="T14" fmla="*/ 12700 w 72"/>
              <a:gd name="T15" fmla="*/ 3175 h 72"/>
              <a:gd name="T16" fmla="*/ 15081 w 72"/>
              <a:gd name="T17" fmla="*/ 2381 h 72"/>
              <a:gd name="T18" fmla="*/ 18256 w 72"/>
              <a:gd name="T19" fmla="*/ 794 h 72"/>
              <a:gd name="T20" fmla="*/ 22225 w 72"/>
              <a:gd name="T21" fmla="*/ 794 h 72"/>
              <a:gd name="T22" fmla="*/ 34131 w 72"/>
              <a:gd name="T23" fmla="*/ 0 h 72"/>
              <a:gd name="T24" fmla="*/ 38100 w 72"/>
              <a:gd name="T25" fmla="*/ 794 h 72"/>
              <a:gd name="T26" fmla="*/ 41275 w 72"/>
              <a:gd name="T27" fmla="*/ 2381 h 72"/>
              <a:gd name="T28" fmla="*/ 43656 w 72"/>
              <a:gd name="T29" fmla="*/ 3175 h 72"/>
              <a:gd name="T30" fmla="*/ 46831 w 72"/>
              <a:gd name="T31" fmla="*/ 4763 h 72"/>
              <a:gd name="T32" fmla="*/ 50006 w 72"/>
              <a:gd name="T33" fmla="*/ 7144 h 72"/>
              <a:gd name="T34" fmla="*/ 52388 w 72"/>
              <a:gd name="T35" fmla="*/ 8731 h 72"/>
              <a:gd name="T36" fmla="*/ 54769 w 72"/>
              <a:gd name="T37" fmla="*/ 11906 h 72"/>
              <a:gd name="T38" fmla="*/ 55563 w 72"/>
              <a:gd name="T39" fmla="*/ 14288 h 72"/>
              <a:gd name="T40" fmla="*/ 56356 w 72"/>
              <a:gd name="T41" fmla="*/ 18256 h 72"/>
              <a:gd name="T42" fmla="*/ 57150 w 72"/>
              <a:gd name="T43" fmla="*/ 21431 h 72"/>
              <a:gd name="T44" fmla="*/ 57150 w 72"/>
              <a:gd name="T45" fmla="*/ 23813 h 72"/>
              <a:gd name="T46" fmla="*/ 57150 w 72"/>
              <a:gd name="T47" fmla="*/ 37306 h 72"/>
              <a:gd name="T48" fmla="*/ 56356 w 72"/>
              <a:gd name="T49" fmla="*/ 40481 h 72"/>
              <a:gd name="T50" fmla="*/ 55563 w 72"/>
              <a:gd name="T51" fmla="*/ 43656 h 72"/>
              <a:gd name="T52" fmla="*/ 54769 w 72"/>
              <a:gd name="T53" fmla="*/ 46831 h 72"/>
              <a:gd name="T54" fmla="*/ 52388 w 72"/>
              <a:gd name="T55" fmla="*/ 50006 h 72"/>
              <a:gd name="T56" fmla="*/ 50006 w 72"/>
              <a:gd name="T57" fmla="*/ 51594 h 72"/>
              <a:gd name="T58" fmla="*/ 46831 w 72"/>
              <a:gd name="T59" fmla="*/ 53181 h 72"/>
              <a:gd name="T60" fmla="*/ 43656 w 72"/>
              <a:gd name="T61" fmla="*/ 55563 h 72"/>
              <a:gd name="T62" fmla="*/ 41275 w 72"/>
              <a:gd name="T63" fmla="*/ 56356 h 72"/>
              <a:gd name="T64" fmla="*/ 38100 w 72"/>
              <a:gd name="T65" fmla="*/ 57150 h 72"/>
              <a:gd name="T66" fmla="*/ 34131 w 72"/>
              <a:gd name="T67" fmla="*/ 57150 h 72"/>
              <a:gd name="T68" fmla="*/ 34131 w 72"/>
              <a:gd name="T69" fmla="*/ 57150 h 72"/>
              <a:gd name="T70" fmla="*/ 34131 w 72"/>
              <a:gd name="T71" fmla="*/ 57150 h 72"/>
              <a:gd name="T72" fmla="*/ 34131 w 72"/>
              <a:gd name="T73" fmla="*/ 57150 h 72"/>
              <a:gd name="T74" fmla="*/ 34131 w 72"/>
              <a:gd name="T75" fmla="*/ 57150 h 72"/>
              <a:gd name="T76" fmla="*/ 34131 w 72"/>
              <a:gd name="T77" fmla="*/ 57150 h 72"/>
              <a:gd name="T78" fmla="*/ 34131 w 72"/>
              <a:gd name="T79" fmla="*/ 57150 h 72"/>
              <a:gd name="T80" fmla="*/ 34131 w 72"/>
              <a:gd name="T81" fmla="*/ 57150 h 72"/>
              <a:gd name="T82" fmla="*/ 34131 w 72"/>
              <a:gd name="T83" fmla="*/ 57150 h 72"/>
              <a:gd name="T84" fmla="*/ 34131 w 72"/>
              <a:gd name="T85" fmla="*/ 57150 h 72"/>
              <a:gd name="T86" fmla="*/ 34131 w 72"/>
              <a:gd name="T87" fmla="*/ 57150 h 72"/>
              <a:gd name="T88" fmla="*/ 34131 w 72"/>
              <a:gd name="T89" fmla="*/ 57150 h 72"/>
              <a:gd name="T90" fmla="*/ 22225 w 72"/>
              <a:gd name="T91" fmla="*/ 57150 h 72"/>
              <a:gd name="T92" fmla="*/ 18256 w 72"/>
              <a:gd name="T93" fmla="*/ 57150 h 72"/>
              <a:gd name="T94" fmla="*/ 15081 w 72"/>
              <a:gd name="T95" fmla="*/ 56356 h 72"/>
              <a:gd name="T96" fmla="*/ 12700 w 72"/>
              <a:gd name="T97" fmla="*/ 55563 h 72"/>
              <a:gd name="T98" fmla="*/ 9525 w 72"/>
              <a:gd name="T99" fmla="*/ 53181 h 72"/>
              <a:gd name="T100" fmla="*/ 7144 w 72"/>
              <a:gd name="T101" fmla="*/ 50800 h 72"/>
              <a:gd name="T102" fmla="*/ 4763 w 72"/>
              <a:gd name="T103" fmla="*/ 48419 h 72"/>
              <a:gd name="T104" fmla="*/ 3175 w 72"/>
              <a:gd name="T105" fmla="*/ 46038 h 72"/>
              <a:gd name="T106" fmla="*/ 2381 w 72"/>
              <a:gd name="T107" fmla="*/ 42863 h 72"/>
              <a:gd name="T108" fmla="*/ 794 w 72"/>
              <a:gd name="T109" fmla="*/ 38894 h 72"/>
              <a:gd name="T110" fmla="*/ 0 w 72"/>
              <a:gd name="T111" fmla="*/ 36513 h 7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72" h="72">
                <a:moveTo>
                  <a:pt x="0" y="43"/>
                </a:moveTo>
                <a:lnTo>
                  <a:pt x="0" y="30"/>
                </a:lnTo>
                <a:lnTo>
                  <a:pt x="0" y="28"/>
                </a:lnTo>
                <a:lnTo>
                  <a:pt x="0" y="27"/>
                </a:lnTo>
                <a:lnTo>
                  <a:pt x="0" y="25"/>
                </a:lnTo>
                <a:lnTo>
                  <a:pt x="1" y="24"/>
                </a:lnTo>
                <a:lnTo>
                  <a:pt x="1" y="23"/>
                </a:lnTo>
                <a:lnTo>
                  <a:pt x="1" y="22"/>
                </a:lnTo>
                <a:lnTo>
                  <a:pt x="3" y="19"/>
                </a:lnTo>
                <a:lnTo>
                  <a:pt x="3" y="18"/>
                </a:lnTo>
                <a:lnTo>
                  <a:pt x="3" y="17"/>
                </a:lnTo>
                <a:lnTo>
                  <a:pt x="4" y="16"/>
                </a:lnTo>
                <a:lnTo>
                  <a:pt x="5" y="15"/>
                </a:lnTo>
                <a:lnTo>
                  <a:pt x="5" y="13"/>
                </a:lnTo>
                <a:lnTo>
                  <a:pt x="6" y="12"/>
                </a:lnTo>
                <a:lnTo>
                  <a:pt x="7" y="11"/>
                </a:lnTo>
                <a:lnTo>
                  <a:pt x="7" y="10"/>
                </a:lnTo>
                <a:lnTo>
                  <a:pt x="9" y="10"/>
                </a:lnTo>
                <a:lnTo>
                  <a:pt x="10" y="9"/>
                </a:lnTo>
                <a:lnTo>
                  <a:pt x="11" y="7"/>
                </a:lnTo>
                <a:lnTo>
                  <a:pt x="12" y="6"/>
                </a:lnTo>
                <a:lnTo>
                  <a:pt x="13" y="6"/>
                </a:lnTo>
                <a:lnTo>
                  <a:pt x="15" y="5"/>
                </a:lnTo>
                <a:lnTo>
                  <a:pt x="16" y="4"/>
                </a:lnTo>
                <a:lnTo>
                  <a:pt x="17" y="4"/>
                </a:lnTo>
                <a:lnTo>
                  <a:pt x="18" y="3"/>
                </a:lnTo>
                <a:lnTo>
                  <a:pt x="19" y="3"/>
                </a:lnTo>
                <a:lnTo>
                  <a:pt x="21" y="3"/>
                </a:lnTo>
                <a:lnTo>
                  <a:pt x="22" y="1"/>
                </a:lnTo>
                <a:lnTo>
                  <a:pt x="23" y="1"/>
                </a:lnTo>
                <a:lnTo>
                  <a:pt x="25" y="1"/>
                </a:lnTo>
                <a:lnTo>
                  <a:pt x="27" y="1"/>
                </a:lnTo>
                <a:lnTo>
                  <a:pt x="28" y="1"/>
                </a:lnTo>
                <a:lnTo>
                  <a:pt x="29" y="0"/>
                </a:lnTo>
                <a:lnTo>
                  <a:pt x="43" y="0"/>
                </a:lnTo>
                <a:lnTo>
                  <a:pt x="45" y="1"/>
                </a:lnTo>
                <a:lnTo>
                  <a:pt x="46" y="1"/>
                </a:lnTo>
                <a:lnTo>
                  <a:pt x="48" y="1"/>
                </a:lnTo>
                <a:lnTo>
                  <a:pt x="49" y="1"/>
                </a:lnTo>
                <a:lnTo>
                  <a:pt x="51" y="1"/>
                </a:lnTo>
                <a:lnTo>
                  <a:pt x="52" y="3"/>
                </a:lnTo>
                <a:lnTo>
                  <a:pt x="53" y="3"/>
                </a:lnTo>
                <a:lnTo>
                  <a:pt x="54" y="3"/>
                </a:lnTo>
                <a:lnTo>
                  <a:pt x="55" y="4"/>
                </a:lnTo>
                <a:lnTo>
                  <a:pt x="57" y="4"/>
                </a:lnTo>
                <a:lnTo>
                  <a:pt x="58" y="5"/>
                </a:lnTo>
                <a:lnTo>
                  <a:pt x="59" y="6"/>
                </a:lnTo>
                <a:lnTo>
                  <a:pt x="60" y="6"/>
                </a:lnTo>
                <a:lnTo>
                  <a:pt x="61" y="7"/>
                </a:lnTo>
                <a:lnTo>
                  <a:pt x="63" y="9"/>
                </a:lnTo>
                <a:lnTo>
                  <a:pt x="64" y="10"/>
                </a:lnTo>
                <a:lnTo>
                  <a:pt x="65" y="10"/>
                </a:lnTo>
                <a:lnTo>
                  <a:pt x="66" y="11"/>
                </a:lnTo>
                <a:lnTo>
                  <a:pt x="66" y="12"/>
                </a:lnTo>
                <a:lnTo>
                  <a:pt x="67" y="13"/>
                </a:lnTo>
                <a:lnTo>
                  <a:pt x="69" y="15"/>
                </a:lnTo>
                <a:lnTo>
                  <a:pt x="69" y="16"/>
                </a:lnTo>
                <a:lnTo>
                  <a:pt x="70" y="17"/>
                </a:lnTo>
                <a:lnTo>
                  <a:pt x="70" y="18"/>
                </a:lnTo>
                <a:lnTo>
                  <a:pt x="71" y="19"/>
                </a:lnTo>
                <a:lnTo>
                  <a:pt x="71" y="22"/>
                </a:lnTo>
                <a:lnTo>
                  <a:pt x="71" y="23"/>
                </a:lnTo>
                <a:lnTo>
                  <a:pt x="72" y="24"/>
                </a:lnTo>
                <a:lnTo>
                  <a:pt x="72" y="25"/>
                </a:lnTo>
                <a:lnTo>
                  <a:pt x="72" y="27"/>
                </a:lnTo>
                <a:lnTo>
                  <a:pt x="72" y="28"/>
                </a:lnTo>
                <a:lnTo>
                  <a:pt x="72" y="30"/>
                </a:lnTo>
                <a:lnTo>
                  <a:pt x="72" y="43"/>
                </a:lnTo>
                <a:lnTo>
                  <a:pt x="72" y="46"/>
                </a:lnTo>
                <a:lnTo>
                  <a:pt x="72" y="47"/>
                </a:lnTo>
                <a:lnTo>
                  <a:pt x="72" y="48"/>
                </a:lnTo>
                <a:lnTo>
                  <a:pt x="72" y="49"/>
                </a:lnTo>
                <a:lnTo>
                  <a:pt x="71" y="51"/>
                </a:lnTo>
                <a:lnTo>
                  <a:pt x="71" y="52"/>
                </a:lnTo>
                <a:lnTo>
                  <a:pt x="71" y="54"/>
                </a:lnTo>
                <a:lnTo>
                  <a:pt x="70" y="55"/>
                </a:lnTo>
                <a:lnTo>
                  <a:pt x="70" y="57"/>
                </a:lnTo>
                <a:lnTo>
                  <a:pt x="69" y="58"/>
                </a:lnTo>
                <a:lnTo>
                  <a:pt x="69" y="59"/>
                </a:lnTo>
                <a:lnTo>
                  <a:pt x="67" y="60"/>
                </a:lnTo>
                <a:lnTo>
                  <a:pt x="66" y="61"/>
                </a:lnTo>
                <a:lnTo>
                  <a:pt x="66" y="63"/>
                </a:lnTo>
                <a:lnTo>
                  <a:pt x="65" y="64"/>
                </a:lnTo>
                <a:lnTo>
                  <a:pt x="64" y="64"/>
                </a:lnTo>
                <a:lnTo>
                  <a:pt x="63" y="65"/>
                </a:lnTo>
                <a:lnTo>
                  <a:pt x="61" y="66"/>
                </a:lnTo>
                <a:lnTo>
                  <a:pt x="60" y="67"/>
                </a:lnTo>
                <a:lnTo>
                  <a:pt x="59" y="67"/>
                </a:lnTo>
                <a:lnTo>
                  <a:pt x="58" y="69"/>
                </a:lnTo>
                <a:lnTo>
                  <a:pt x="57" y="70"/>
                </a:lnTo>
                <a:lnTo>
                  <a:pt x="55" y="70"/>
                </a:lnTo>
                <a:lnTo>
                  <a:pt x="54" y="71"/>
                </a:lnTo>
                <a:lnTo>
                  <a:pt x="53" y="71"/>
                </a:lnTo>
                <a:lnTo>
                  <a:pt x="52" y="71"/>
                </a:lnTo>
                <a:lnTo>
                  <a:pt x="51" y="72"/>
                </a:lnTo>
                <a:lnTo>
                  <a:pt x="49" y="72"/>
                </a:lnTo>
                <a:lnTo>
                  <a:pt x="48" y="72"/>
                </a:lnTo>
                <a:lnTo>
                  <a:pt x="46" y="72"/>
                </a:lnTo>
                <a:lnTo>
                  <a:pt x="45" y="72"/>
                </a:lnTo>
                <a:lnTo>
                  <a:pt x="43" y="72"/>
                </a:lnTo>
                <a:lnTo>
                  <a:pt x="29" y="72"/>
                </a:lnTo>
                <a:lnTo>
                  <a:pt x="28" y="72"/>
                </a:lnTo>
                <a:lnTo>
                  <a:pt x="27" y="72"/>
                </a:lnTo>
                <a:lnTo>
                  <a:pt x="25" y="72"/>
                </a:lnTo>
                <a:lnTo>
                  <a:pt x="23" y="72"/>
                </a:lnTo>
                <a:lnTo>
                  <a:pt x="22" y="72"/>
                </a:lnTo>
                <a:lnTo>
                  <a:pt x="21" y="71"/>
                </a:lnTo>
                <a:lnTo>
                  <a:pt x="19" y="71"/>
                </a:lnTo>
                <a:lnTo>
                  <a:pt x="18" y="71"/>
                </a:lnTo>
                <a:lnTo>
                  <a:pt x="17" y="70"/>
                </a:lnTo>
                <a:lnTo>
                  <a:pt x="16" y="70"/>
                </a:lnTo>
                <a:lnTo>
                  <a:pt x="15" y="69"/>
                </a:lnTo>
                <a:lnTo>
                  <a:pt x="13" y="67"/>
                </a:lnTo>
                <a:lnTo>
                  <a:pt x="12" y="67"/>
                </a:lnTo>
                <a:lnTo>
                  <a:pt x="11" y="66"/>
                </a:lnTo>
                <a:lnTo>
                  <a:pt x="10" y="65"/>
                </a:lnTo>
                <a:lnTo>
                  <a:pt x="9" y="64"/>
                </a:lnTo>
                <a:lnTo>
                  <a:pt x="7" y="64"/>
                </a:lnTo>
                <a:lnTo>
                  <a:pt x="7" y="63"/>
                </a:lnTo>
                <a:lnTo>
                  <a:pt x="6" y="61"/>
                </a:lnTo>
                <a:lnTo>
                  <a:pt x="5" y="60"/>
                </a:lnTo>
                <a:lnTo>
                  <a:pt x="5" y="59"/>
                </a:lnTo>
                <a:lnTo>
                  <a:pt x="4" y="58"/>
                </a:lnTo>
                <a:lnTo>
                  <a:pt x="3" y="57"/>
                </a:lnTo>
                <a:lnTo>
                  <a:pt x="3" y="55"/>
                </a:lnTo>
                <a:lnTo>
                  <a:pt x="3" y="54"/>
                </a:lnTo>
                <a:lnTo>
                  <a:pt x="1" y="52"/>
                </a:lnTo>
                <a:lnTo>
                  <a:pt x="1" y="51"/>
                </a:lnTo>
                <a:lnTo>
                  <a:pt x="1" y="49"/>
                </a:lnTo>
                <a:lnTo>
                  <a:pt x="0" y="48"/>
                </a:lnTo>
                <a:lnTo>
                  <a:pt x="0" y="47"/>
                </a:lnTo>
                <a:lnTo>
                  <a:pt x="0" y="46"/>
                </a:lnTo>
                <a:lnTo>
                  <a:pt x="0" y="43"/>
                </a:lnTo>
                <a:close/>
              </a:path>
            </a:pathLst>
          </a:custGeom>
          <a:solidFill>
            <a:srgbClr val="000000"/>
          </a:solidFill>
          <a:ln w="1905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682" name="Freeform 35"/>
          <p:cNvSpPr>
            <a:spLocks/>
          </p:cNvSpPr>
          <p:nvPr/>
        </p:nvSpPr>
        <p:spPr bwMode="auto">
          <a:xfrm>
            <a:off x="1493838" y="4875213"/>
            <a:ext cx="95250" cy="76200"/>
          </a:xfrm>
          <a:custGeom>
            <a:avLst/>
            <a:gdLst>
              <a:gd name="T0" fmla="*/ 0 w 121"/>
              <a:gd name="T1" fmla="*/ 38894 h 96"/>
              <a:gd name="T2" fmla="*/ 1574 w 121"/>
              <a:gd name="T3" fmla="*/ 33338 h 96"/>
              <a:gd name="T4" fmla="*/ 3149 w 121"/>
              <a:gd name="T5" fmla="*/ 26194 h 96"/>
              <a:gd name="T6" fmla="*/ 4723 w 121"/>
              <a:gd name="T7" fmla="*/ 21431 h 96"/>
              <a:gd name="T8" fmla="*/ 8659 w 121"/>
              <a:gd name="T9" fmla="*/ 16669 h 96"/>
              <a:gd name="T10" fmla="*/ 12595 w 121"/>
              <a:gd name="T11" fmla="*/ 11906 h 96"/>
              <a:gd name="T12" fmla="*/ 16531 w 121"/>
              <a:gd name="T13" fmla="*/ 7938 h 96"/>
              <a:gd name="T14" fmla="*/ 21254 w 121"/>
              <a:gd name="T15" fmla="*/ 5556 h 96"/>
              <a:gd name="T16" fmla="*/ 26764 w 121"/>
              <a:gd name="T17" fmla="*/ 2381 h 96"/>
              <a:gd name="T18" fmla="*/ 32275 w 121"/>
              <a:gd name="T19" fmla="*/ 794 h 96"/>
              <a:gd name="T20" fmla="*/ 37785 w 121"/>
              <a:gd name="T21" fmla="*/ 794 h 96"/>
              <a:gd name="T22" fmla="*/ 54316 w 121"/>
              <a:gd name="T23" fmla="*/ 0 h 96"/>
              <a:gd name="T24" fmla="*/ 60614 w 121"/>
              <a:gd name="T25" fmla="*/ 794 h 96"/>
              <a:gd name="T26" fmla="*/ 66124 w 121"/>
              <a:gd name="T27" fmla="*/ 1588 h 96"/>
              <a:gd name="T28" fmla="*/ 72421 w 121"/>
              <a:gd name="T29" fmla="*/ 4763 h 96"/>
              <a:gd name="T30" fmla="*/ 77145 w 121"/>
              <a:gd name="T31" fmla="*/ 7144 h 96"/>
              <a:gd name="T32" fmla="*/ 81868 w 121"/>
              <a:gd name="T33" fmla="*/ 11113 h 96"/>
              <a:gd name="T34" fmla="*/ 85017 w 121"/>
              <a:gd name="T35" fmla="*/ 15081 h 96"/>
              <a:gd name="T36" fmla="*/ 88952 w 121"/>
              <a:gd name="T37" fmla="*/ 19844 h 96"/>
              <a:gd name="T38" fmla="*/ 92101 w 121"/>
              <a:gd name="T39" fmla="*/ 25400 h 96"/>
              <a:gd name="T40" fmla="*/ 93676 w 121"/>
              <a:gd name="T41" fmla="*/ 30163 h 96"/>
              <a:gd name="T42" fmla="*/ 95250 w 121"/>
              <a:gd name="T43" fmla="*/ 36513 h 96"/>
              <a:gd name="T44" fmla="*/ 95250 w 121"/>
              <a:gd name="T45" fmla="*/ 40481 h 96"/>
              <a:gd name="T46" fmla="*/ 95250 w 121"/>
              <a:gd name="T47" fmla="*/ 39688 h 96"/>
              <a:gd name="T48" fmla="*/ 93676 w 121"/>
              <a:gd name="T49" fmla="*/ 46038 h 96"/>
              <a:gd name="T50" fmla="*/ 92101 w 121"/>
              <a:gd name="T51" fmla="*/ 50800 h 96"/>
              <a:gd name="T52" fmla="*/ 88952 w 121"/>
              <a:gd name="T53" fmla="*/ 57150 h 96"/>
              <a:gd name="T54" fmla="*/ 85017 w 121"/>
              <a:gd name="T55" fmla="*/ 61913 h 96"/>
              <a:gd name="T56" fmla="*/ 81868 w 121"/>
              <a:gd name="T57" fmla="*/ 65088 h 96"/>
              <a:gd name="T58" fmla="*/ 77145 w 121"/>
              <a:gd name="T59" fmla="*/ 69056 h 96"/>
              <a:gd name="T60" fmla="*/ 72421 w 121"/>
              <a:gd name="T61" fmla="*/ 72231 h 96"/>
              <a:gd name="T62" fmla="*/ 66124 w 121"/>
              <a:gd name="T63" fmla="*/ 74613 h 96"/>
              <a:gd name="T64" fmla="*/ 60614 w 121"/>
              <a:gd name="T65" fmla="*/ 76200 h 96"/>
              <a:gd name="T66" fmla="*/ 54316 w 121"/>
              <a:gd name="T67" fmla="*/ 76200 h 96"/>
              <a:gd name="T68" fmla="*/ 37785 w 121"/>
              <a:gd name="T69" fmla="*/ 76200 h 96"/>
              <a:gd name="T70" fmla="*/ 32275 w 121"/>
              <a:gd name="T71" fmla="*/ 76200 h 96"/>
              <a:gd name="T72" fmla="*/ 26764 w 121"/>
              <a:gd name="T73" fmla="*/ 73819 h 96"/>
              <a:gd name="T74" fmla="*/ 21254 w 121"/>
              <a:gd name="T75" fmla="*/ 71438 h 96"/>
              <a:gd name="T76" fmla="*/ 16531 w 121"/>
              <a:gd name="T77" fmla="*/ 68263 h 96"/>
              <a:gd name="T78" fmla="*/ 12595 w 121"/>
              <a:gd name="T79" fmla="*/ 64294 h 96"/>
              <a:gd name="T80" fmla="*/ 8659 w 121"/>
              <a:gd name="T81" fmla="*/ 59531 h 96"/>
              <a:gd name="T82" fmla="*/ 4723 w 121"/>
              <a:gd name="T83" fmla="*/ 54769 h 96"/>
              <a:gd name="T84" fmla="*/ 3149 w 121"/>
              <a:gd name="T85" fmla="*/ 50006 h 96"/>
              <a:gd name="T86" fmla="*/ 1574 w 121"/>
              <a:gd name="T87" fmla="*/ 43656 h 96"/>
              <a:gd name="T88" fmla="*/ 0 w 121"/>
              <a:gd name="T89" fmla="*/ 38100 h 9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21" h="96">
                <a:moveTo>
                  <a:pt x="0" y="45"/>
                </a:moveTo>
                <a:lnTo>
                  <a:pt x="0" y="51"/>
                </a:lnTo>
                <a:lnTo>
                  <a:pt x="0" y="49"/>
                </a:lnTo>
                <a:lnTo>
                  <a:pt x="0" y="46"/>
                </a:lnTo>
                <a:lnTo>
                  <a:pt x="2" y="44"/>
                </a:lnTo>
                <a:lnTo>
                  <a:pt x="2" y="42"/>
                </a:lnTo>
                <a:lnTo>
                  <a:pt x="2" y="38"/>
                </a:lnTo>
                <a:lnTo>
                  <a:pt x="3" y="36"/>
                </a:lnTo>
                <a:lnTo>
                  <a:pt x="4" y="33"/>
                </a:lnTo>
                <a:lnTo>
                  <a:pt x="4" y="32"/>
                </a:lnTo>
                <a:lnTo>
                  <a:pt x="5" y="30"/>
                </a:lnTo>
                <a:lnTo>
                  <a:pt x="6" y="27"/>
                </a:lnTo>
                <a:lnTo>
                  <a:pt x="8" y="25"/>
                </a:lnTo>
                <a:lnTo>
                  <a:pt x="9" y="22"/>
                </a:lnTo>
                <a:lnTo>
                  <a:pt x="11" y="21"/>
                </a:lnTo>
                <a:lnTo>
                  <a:pt x="12" y="19"/>
                </a:lnTo>
                <a:lnTo>
                  <a:pt x="14" y="16"/>
                </a:lnTo>
                <a:lnTo>
                  <a:pt x="16" y="15"/>
                </a:lnTo>
                <a:lnTo>
                  <a:pt x="17" y="14"/>
                </a:lnTo>
                <a:lnTo>
                  <a:pt x="20" y="12"/>
                </a:lnTo>
                <a:lnTo>
                  <a:pt x="21" y="10"/>
                </a:lnTo>
                <a:lnTo>
                  <a:pt x="23" y="9"/>
                </a:lnTo>
                <a:lnTo>
                  <a:pt x="26" y="8"/>
                </a:lnTo>
                <a:lnTo>
                  <a:pt x="27" y="7"/>
                </a:lnTo>
                <a:lnTo>
                  <a:pt x="29" y="6"/>
                </a:lnTo>
                <a:lnTo>
                  <a:pt x="32" y="4"/>
                </a:lnTo>
                <a:lnTo>
                  <a:pt x="34" y="3"/>
                </a:lnTo>
                <a:lnTo>
                  <a:pt x="36" y="2"/>
                </a:lnTo>
                <a:lnTo>
                  <a:pt x="39" y="2"/>
                </a:lnTo>
                <a:lnTo>
                  <a:pt x="41" y="1"/>
                </a:lnTo>
                <a:lnTo>
                  <a:pt x="44" y="1"/>
                </a:lnTo>
                <a:lnTo>
                  <a:pt x="46" y="1"/>
                </a:lnTo>
                <a:lnTo>
                  <a:pt x="48" y="1"/>
                </a:lnTo>
                <a:lnTo>
                  <a:pt x="52" y="0"/>
                </a:lnTo>
                <a:lnTo>
                  <a:pt x="69" y="0"/>
                </a:lnTo>
                <a:lnTo>
                  <a:pt x="72" y="1"/>
                </a:lnTo>
                <a:lnTo>
                  <a:pt x="75" y="1"/>
                </a:lnTo>
                <a:lnTo>
                  <a:pt x="77" y="1"/>
                </a:lnTo>
                <a:lnTo>
                  <a:pt x="80" y="1"/>
                </a:lnTo>
                <a:lnTo>
                  <a:pt x="82" y="2"/>
                </a:lnTo>
                <a:lnTo>
                  <a:pt x="84" y="2"/>
                </a:lnTo>
                <a:lnTo>
                  <a:pt x="87" y="3"/>
                </a:lnTo>
                <a:lnTo>
                  <a:pt x="89" y="4"/>
                </a:lnTo>
                <a:lnTo>
                  <a:pt x="92" y="6"/>
                </a:lnTo>
                <a:lnTo>
                  <a:pt x="94" y="7"/>
                </a:lnTo>
                <a:lnTo>
                  <a:pt x="96" y="8"/>
                </a:lnTo>
                <a:lnTo>
                  <a:pt x="98" y="9"/>
                </a:lnTo>
                <a:lnTo>
                  <a:pt x="100" y="10"/>
                </a:lnTo>
                <a:lnTo>
                  <a:pt x="102" y="12"/>
                </a:lnTo>
                <a:lnTo>
                  <a:pt x="104" y="14"/>
                </a:lnTo>
                <a:lnTo>
                  <a:pt x="106" y="15"/>
                </a:lnTo>
                <a:lnTo>
                  <a:pt x="107" y="16"/>
                </a:lnTo>
                <a:lnTo>
                  <a:pt x="108" y="19"/>
                </a:lnTo>
                <a:lnTo>
                  <a:pt x="111" y="21"/>
                </a:lnTo>
                <a:lnTo>
                  <a:pt x="112" y="22"/>
                </a:lnTo>
                <a:lnTo>
                  <a:pt x="113" y="25"/>
                </a:lnTo>
                <a:lnTo>
                  <a:pt x="115" y="27"/>
                </a:lnTo>
                <a:lnTo>
                  <a:pt x="116" y="30"/>
                </a:lnTo>
                <a:lnTo>
                  <a:pt x="117" y="32"/>
                </a:lnTo>
                <a:lnTo>
                  <a:pt x="118" y="33"/>
                </a:lnTo>
                <a:lnTo>
                  <a:pt x="118" y="36"/>
                </a:lnTo>
                <a:lnTo>
                  <a:pt x="119" y="38"/>
                </a:lnTo>
                <a:lnTo>
                  <a:pt x="119" y="42"/>
                </a:lnTo>
                <a:lnTo>
                  <a:pt x="121" y="44"/>
                </a:lnTo>
                <a:lnTo>
                  <a:pt x="121" y="46"/>
                </a:lnTo>
                <a:lnTo>
                  <a:pt x="121" y="49"/>
                </a:lnTo>
                <a:lnTo>
                  <a:pt x="121" y="51"/>
                </a:lnTo>
                <a:lnTo>
                  <a:pt x="121" y="45"/>
                </a:lnTo>
                <a:lnTo>
                  <a:pt x="121" y="48"/>
                </a:lnTo>
                <a:lnTo>
                  <a:pt x="121" y="50"/>
                </a:lnTo>
                <a:lnTo>
                  <a:pt x="121" y="52"/>
                </a:lnTo>
                <a:lnTo>
                  <a:pt x="119" y="55"/>
                </a:lnTo>
                <a:lnTo>
                  <a:pt x="119" y="58"/>
                </a:lnTo>
                <a:lnTo>
                  <a:pt x="118" y="61"/>
                </a:lnTo>
                <a:lnTo>
                  <a:pt x="118" y="63"/>
                </a:lnTo>
                <a:lnTo>
                  <a:pt x="117" y="64"/>
                </a:lnTo>
                <a:lnTo>
                  <a:pt x="116" y="67"/>
                </a:lnTo>
                <a:lnTo>
                  <a:pt x="115" y="69"/>
                </a:lnTo>
                <a:lnTo>
                  <a:pt x="113" y="72"/>
                </a:lnTo>
                <a:lnTo>
                  <a:pt x="112" y="74"/>
                </a:lnTo>
                <a:lnTo>
                  <a:pt x="111" y="75"/>
                </a:lnTo>
                <a:lnTo>
                  <a:pt x="108" y="78"/>
                </a:lnTo>
                <a:lnTo>
                  <a:pt x="107" y="80"/>
                </a:lnTo>
                <a:lnTo>
                  <a:pt x="106" y="81"/>
                </a:lnTo>
                <a:lnTo>
                  <a:pt x="104" y="82"/>
                </a:lnTo>
                <a:lnTo>
                  <a:pt x="102" y="85"/>
                </a:lnTo>
                <a:lnTo>
                  <a:pt x="100" y="86"/>
                </a:lnTo>
                <a:lnTo>
                  <a:pt x="98" y="87"/>
                </a:lnTo>
                <a:lnTo>
                  <a:pt x="96" y="88"/>
                </a:lnTo>
                <a:lnTo>
                  <a:pt x="94" y="90"/>
                </a:lnTo>
                <a:lnTo>
                  <a:pt x="92" y="91"/>
                </a:lnTo>
                <a:lnTo>
                  <a:pt x="89" y="92"/>
                </a:lnTo>
                <a:lnTo>
                  <a:pt x="87" y="93"/>
                </a:lnTo>
                <a:lnTo>
                  <a:pt x="84" y="94"/>
                </a:lnTo>
                <a:lnTo>
                  <a:pt x="82" y="94"/>
                </a:lnTo>
                <a:lnTo>
                  <a:pt x="80" y="96"/>
                </a:lnTo>
                <a:lnTo>
                  <a:pt x="77" y="96"/>
                </a:lnTo>
                <a:lnTo>
                  <a:pt x="75" y="96"/>
                </a:lnTo>
                <a:lnTo>
                  <a:pt x="72" y="96"/>
                </a:lnTo>
                <a:lnTo>
                  <a:pt x="69" y="96"/>
                </a:lnTo>
                <a:lnTo>
                  <a:pt x="52" y="96"/>
                </a:lnTo>
                <a:lnTo>
                  <a:pt x="48" y="96"/>
                </a:lnTo>
                <a:lnTo>
                  <a:pt x="46" y="96"/>
                </a:lnTo>
                <a:lnTo>
                  <a:pt x="44" y="96"/>
                </a:lnTo>
                <a:lnTo>
                  <a:pt x="41" y="96"/>
                </a:lnTo>
                <a:lnTo>
                  <a:pt x="39" y="94"/>
                </a:lnTo>
                <a:lnTo>
                  <a:pt x="36" y="94"/>
                </a:lnTo>
                <a:lnTo>
                  <a:pt x="34" y="93"/>
                </a:lnTo>
                <a:lnTo>
                  <a:pt x="32" y="92"/>
                </a:lnTo>
                <a:lnTo>
                  <a:pt x="29" y="91"/>
                </a:lnTo>
                <a:lnTo>
                  <a:pt x="27" y="90"/>
                </a:lnTo>
                <a:lnTo>
                  <a:pt x="26" y="88"/>
                </a:lnTo>
                <a:lnTo>
                  <a:pt x="23" y="87"/>
                </a:lnTo>
                <a:lnTo>
                  <a:pt x="21" y="86"/>
                </a:lnTo>
                <a:lnTo>
                  <a:pt x="20" y="85"/>
                </a:lnTo>
                <a:lnTo>
                  <a:pt x="17" y="82"/>
                </a:lnTo>
                <a:lnTo>
                  <a:pt x="16" y="81"/>
                </a:lnTo>
                <a:lnTo>
                  <a:pt x="14" y="80"/>
                </a:lnTo>
                <a:lnTo>
                  <a:pt x="12" y="78"/>
                </a:lnTo>
                <a:lnTo>
                  <a:pt x="11" y="75"/>
                </a:lnTo>
                <a:lnTo>
                  <a:pt x="9" y="74"/>
                </a:lnTo>
                <a:lnTo>
                  <a:pt x="8" y="72"/>
                </a:lnTo>
                <a:lnTo>
                  <a:pt x="6" y="69"/>
                </a:lnTo>
                <a:lnTo>
                  <a:pt x="5" y="67"/>
                </a:lnTo>
                <a:lnTo>
                  <a:pt x="4" y="64"/>
                </a:lnTo>
                <a:lnTo>
                  <a:pt x="4" y="63"/>
                </a:lnTo>
                <a:lnTo>
                  <a:pt x="3" y="61"/>
                </a:lnTo>
                <a:lnTo>
                  <a:pt x="2" y="58"/>
                </a:lnTo>
                <a:lnTo>
                  <a:pt x="2" y="55"/>
                </a:lnTo>
                <a:lnTo>
                  <a:pt x="2" y="52"/>
                </a:lnTo>
                <a:lnTo>
                  <a:pt x="0" y="50"/>
                </a:lnTo>
                <a:lnTo>
                  <a:pt x="0" y="48"/>
                </a:lnTo>
                <a:lnTo>
                  <a:pt x="0" y="45"/>
                </a:lnTo>
                <a:close/>
              </a:path>
            </a:pathLst>
          </a:custGeom>
          <a:solidFill>
            <a:srgbClr val="FFFFFF"/>
          </a:solidFill>
          <a:ln w="1905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7683" name="Rectangle 36"/>
          <p:cNvSpPr>
            <a:spLocks noChangeArrowheads="1"/>
          </p:cNvSpPr>
          <p:nvPr/>
        </p:nvSpPr>
        <p:spPr bwMode="auto">
          <a:xfrm>
            <a:off x="2049463" y="4819650"/>
            <a:ext cx="1730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684" name="Rectangle 37"/>
          <p:cNvSpPr>
            <a:spLocks noChangeArrowheads="1"/>
          </p:cNvSpPr>
          <p:nvPr/>
        </p:nvSpPr>
        <p:spPr bwMode="auto">
          <a:xfrm>
            <a:off x="527050" y="1577975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D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685" name="Rectangle 38"/>
          <p:cNvSpPr>
            <a:spLocks noChangeArrowheads="1"/>
          </p:cNvSpPr>
          <p:nvPr/>
        </p:nvSpPr>
        <p:spPr bwMode="auto">
          <a:xfrm>
            <a:off x="244475" y="2106613"/>
            <a:ext cx="4699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Clock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686" name="Rectangle 39"/>
          <p:cNvSpPr>
            <a:spLocks noChangeArrowheads="1"/>
          </p:cNvSpPr>
          <p:nvPr/>
        </p:nvSpPr>
        <p:spPr bwMode="auto">
          <a:xfrm>
            <a:off x="2660650" y="2127250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687" name="Line 40"/>
          <p:cNvSpPr>
            <a:spLocks noChangeShapeType="1"/>
          </p:cNvSpPr>
          <p:nvPr/>
        </p:nvSpPr>
        <p:spPr bwMode="auto">
          <a:xfrm flipH="1">
            <a:off x="2674938" y="2109788"/>
            <a:ext cx="9683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688" name="Rectangle 41"/>
          <p:cNvSpPr>
            <a:spLocks noChangeArrowheads="1"/>
          </p:cNvSpPr>
          <p:nvPr/>
        </p:nvSpPr>
        <p:spPr bwMode="auto">
          <a:xfrm>
            <a:off x="2792413" y="2190750"/>
            <a:ext cx="104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100" i="1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a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689" name="Rectangle 42"/>
          <p:cNvSpPr>
            <a:spLocks noChangeArrowheads="1"/>
          </p:cNvSpPr>
          <p:nvPr/>
        </p:nvSpPr>
        <p:spPr bwMode="auto">
          <a:xfrm>
            <a:off x="2660650" y="3475038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690" name="Line 43"/>
          <p:cNvSpPr>
            <a:spLocks noChangeShapeType="1"/>
          </p:cNvSpPr>
          <p:nvPr/>
        </p:nvSpPr>
        <p:spPr bwMode="auto">
          <a:xfrm flipH="1">
            <a:off x="2674938" y="3463925"/>
            <a:ext cx="96837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691" name="Rectangle 44"/>
          <p:cNvSpPr>
            <a:spLocks noChangeArrowheads="1"/>
          </p:cNvSpPr>
          <p:nvPr/>
        </p:nvSpPr>
        <p:spPr bwMode="auto">
          <a:xfrm>
            <a:off x="2792413" y="3538538"/>
            <a:ext cx="104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100" i="1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b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692" name="Rectangle 45"/>
          <p:cNvSpPr>
            <a:spLocks noChangeArrowheads="1"/>
          </p:cNvSpPr>
          <p:nvPr/>
        </p:nvSpPr>
        <p:spPr bwMode="auto">
          <a:xfrm>
            <a:off x="2660650" y="4826000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693" name="Line 46"/>
          <p:cNvSpPr>
            <a:spLocks noChangeShapeType="1"/>
          </p:cNvSpPr>
          <p:nvPr/>
        </p:nvSpPr>
        <p:spPr bwMode="auto">
          <a:xfrm flipH="1">
            <a:off x="2674938" y="4818063"/>
            <a:ext cx="9683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694" name="Rectangle 47"/>
          <p:cNvSpPr>
            <a:spLocks noChangeArrowheads="1"/>
          </p:cNvSpPr>
          <p:nvPr/>
        </p:nvSpPr>
        <p:spPr bwMode="auto">
          <a:xfrm>
            <a:off x="2792413" y="4889500"/>
            <a:ext cx="9683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100" i="1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c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695" name="Rectangle 48"/>
          <p:cNvSpPr>
            <a:spLocks noChangeArrowheads="1"/>
          </p:cNvSpPr>
          <p:nvPr/>
        </p:nvSpPr>
        <p:spPr bwMode="auto">
          <a:xfrm>
            <a:off x="2660650" y="4279900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696" name="Rectangle 49"/>
          <p:cNvSpPr>
            <a:spLocks noChangeArrowheads="1"/>
          </p:cNvSpPr>
          <p:nvPr/>
        </p:nvSpPr>
        <p:spPr bwMode="auto">
          <a:xfrm>
            <a:off x="2792413" y="4367213"/>
            <a:ext cx="9683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100" i="1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c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697" name="Rectangle 50"/>
          <p:cNvSpPr>
            <a:spLocks noChangeArrowheads="1"/>
          </p:cNvSpPr>
          <p:nvPr/>
        </p:nvSpPr>
        <p:spPr bwMode="auto">
          <a:xfrm>
            <a:off x="2660650" y="2935288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698" name="Rectangle 51"/>
          <p:cNvSpPr>
            <a:spLocks noChangeArrowheads="1"/>
          </p:cNvSpPr>
          <p:nvPr/>
        </p:nvSpPr>
        <p:spPr bwMode="auto">
          <a:xfrm>
            <a:off x="2792413" y="3021013"/>
            <a:ext cx="104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100" i="1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b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699" name="Rectangle 52"/>
          <p:cNvSpPr>
            <a:spLocks noChangeArrowheads="1"/>
          </p:cNvSpPr>
          <p:nvPr/>
        </p:nvSpPr>
        <p:spPr bwMode="auto">
          <a:xfrm>
            <a:off x="2660650" y="1582738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700" name="Rectangle 53"/>
          <p:cNvSpPr>
            <a:spLocks noChangeArrowheads="1"/>
          </p:cNvSpPr>
          <p:nvPr/>
        </p:nvSpPr>
        <p:spPr bwMode="auto">
          <a:xfrm>
            <a:off x="2792413" y="1670050"/>
            <a:ext cx="1047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100" i="1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a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701" name="Rectangle 54"/>
          <p:cNvSpPr>
            <a:spLocks noChangeArrowheads="1"/>
          </p:cNvSpPr>
          <p:nvPr/>
        </p:nvSpPr>
        <p:spPr bwMode="auto">
          <a:xfrm>
            <a:off x="1147763" y="5424488"/>
            <a:ext cx="8794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500">
                <a:solidFill>
                  <a:srgbClr val="000000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(</a:t>
            </a:r>
            <a:r>
              <a:rPr lang="en-US" altLang="zh-TW" sz="1500">
                <a:solidFill>
                  <a:srgbClr val="000000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a) Circuit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702" name="Rectangle 55"/>
          <p:cNvSpPr>
            <a:spLocks noChangeArrowheads="1"/>
          </p:cNvSpPr>
          <p:nvPr/>
        </p:nvSpPr>
        <p:spPr bwMode="auto">
          <a:xfrm>
            <a:off x="1651000" y="2130425"/>
            <a:ext cx="2921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i="1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Clk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703" name="Line 57"/>
          <p:cNvSpPr>
            <a:spLocks noChangeAspect="1" noChangeShapeType="1"/>
          </p:cNvSpPr>
          <p:nvPr/>
        </p:nvSpPr>
        <p:spPr bwMode="auto">
          <a:xfrm flipV="1">
            <a:off x="4411663" y="2743200"/>
            <a:ext cx="1587" cy="2441575"/>
          </a:xfrm>
          <a:prstGeom prst="line">
            <a:avLst/>
          </a:prstGeom>
          <a:noFill/>
          <a:ln w="17463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704" name="Line 58"/>
          <p:cNvSpPr>
            <a:spLocks noChangeAspect="1" noChangeShapeType="1"/>
          </p:cNvSpPr>
          <p:nvPr/>
        </p:nvSpPr>
        <p:spPr bwMode="auto">
          <a:xfrm flipV="1">
            <a:off x="5632450" y="2743200"/>
            <a:ext cx="1588" cy="2441575"/>
          </a:xfrm>
          <a:prstGeom prst="line">
            <a:avLst/>
          </a:prstGeom>
          <a:noFill/>
          <a:ln w="17463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705" name="Line 59"/>
          <p:cNvSpPr>
            <a:spLocks noChangeAspect="1" noChangeShapeType="1"/>
          </p:cNvSpPr>
          <p:nvPr/>
        </p:nvSpPr>
        <p:spPr bwMode="auto">
          <a:xfrm flipV="1">
            <a:off x="6854825" y="2743200"/>
            <a:ext cx="0" cy="2441575"/>
          </a:xfrm>
          <a:prstGeom prst="line">
            <a:avLst/>
          </a:prstGeom>
          <a:noFill/>
          <a:ln w="17463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706" name="Line 60"/>
          <p:cNvSpPr>
            <a:spLocks noChangeAspect="1" noChangeShapeType="1"/>
          </p:cNvSpPr>
          <p:nvPr/>
        </p:nvSpPr>
        <p:spPr bwMode="auto">
          <a:xfrm flipV="1">
            <a:off x="8056563" y="2743200"/>
            <a:ext cx="1587" cy="2441575"/>
          </a:xfrm>
          <a:prstGeom prst="line">
            <a:avLst/>
          </a:prstGeom>
          <a:noFill/>
          <a:ln w="17463">
            <a:solidFill>
              <a:srgbClr val="7F7F7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707" name="Rectangle 61"/>
          <p:cNvSpPr>
            <a:spLocks noChangeAspect="1" noChangeArrowheads="1"/>
          </p:cNvSpPr>
          <p:nvPr/>
        </p:nvSpPr>
        <p:spPr bwMode="auto">
          <a:xfrm>
            <a:off x="3381375" y="3398838"/>
            <a:ext cx="1778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D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708" name="Rectangle 62"/>
          <p:cNvSpPr>
            <a:spLocks noChangeAspect="1" noChangeArrowheads="1"/>
          </p:cNvSpPr>
          <p:nvPr/>
        </p:nvSpPr>
        <p:spPr bwMode="auto">
          <a:xfrm>
            <a:off x="3124200" y="2908300"/>
            <a:ext cx="49371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Clock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709" name="Rectangle 63"/>
          <p:cNvSpPr>
            <a:spLocks noChangeAspect="1" noChangeArrowheads="1"/>
          </p:cNvSpPr>
          <p:nvPr/>
        </p:nvSpPr>
        <p:spPr bwMode="auto">
          <a:xfrm>
            <a:off x="3360738" y="3860800"/>
            <a:ext cx="1873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710" name="Rectangle 64"/>
          <p:cNvSpPr>
            <a:spLocks noChangeAspect="1" noChangeArrowheads="1"/>
          </p:cNvSpPr>
          <p:nvPr/>
        </p:nvSpPr>
        <p:spPr bwMode="auto">
          <a:xfrm>
            <a:off x="3478213" y="3940175"/>
            <a:ext cx="1158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100" i="1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a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711" name="Rectangle 65"/>
          <p:cNvSpPr>
            <a:spLocks noChangeAspect="1" noChangeArrowheads="1"/>
          </p:cNvSpPr>
          <p:nvPr/>
        </p:nvSpPr>
        <p:spPr bwMode="auto">
          <a:xfrm>
            <a:off x="3360738" y="4357688"/>
            <a:ext cx="1873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712" name="Rectangle 66"/>
          <p:cNvSpPr>
            <a:spLocks noChangeAspect="1" noChangeArrowheads="1"/>
          </p:cNvSpPr>
          <p:nvPr/>
        </p:nvSpPr>
        <p:spPr bwMode="auto">
          <a:xfrm>
            <a:off x="3478213" y="4435475"/>
            <a:ext cx="115887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100" i="1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b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713" name="Rectangle 67"/>
          <p:cNvSpPr>
            <a:spLocks noChangeAspect="1" noChangeArrowheads="1"/>
          </p:cNvSpPr>
          <p:nvPr/>
        </p:nvSpPr>
        <p:spPr bwMode="auto">
          <a:xfrm>
            <a:off x="5238750" y="5443538"/>
            <a:ext cx="16017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500">
                <a:solidFill>
                  <a:srgbClr val="000000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(</a:t>
            </a:r>
            <a:r>
              <a:rPr lang="en-US" altLang="zh-TW" sz="1500">
                <a:solidFill>
                  <a:srgbClr val="000000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b) Timing diagram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714" name="Freeform 68"/>
          <p:cNvSpPr>
            <a:spLocks noChangeAspect="1"/>
          </p:cNvSpPr>
          <p:nvPr/>
        </p:nvSpPr>
        <p:spPr bwMode="auto">
          <a:xfrm>
            <a:off x="3671888" y="2865438"/>
            <a:ext cx="5124450" cy="257175"/>
          </a:xfrm>
          <a:custGeom>
            <a:avLst/>
            <a:gdLst>
              <a:gd name="T0" fmla="*/ 5124450 w 7160"/>
              <a:gd name="T1" fmla="*/ 257175 h 360"/>
              <a:gd name="T2" fmla="*/ 4385126 w 7160"/>
              <a:gd name="T3" fmla="*/ 257175 h 360"/>
              <a:gd name="T4" fmla="*/ 4385126 w 7160"/>
              <a:gd name="T5" fmla="*/ 0 h 360"/>
              <a:gd name="T6" fmla="*/ 3181310 w 7160"/>
              <a:gd name="T7" fmla="*/ 0 h 360"/>
              <a:gd name="T8" fmla="*/ 3181310 w 7160"/>
              <a:gd name="T9" fmla="*/ 257175 h 360"/>
              <a:gd name="T10" fmla="*/ 1960317 w 7160"/>
              <a:gd name="T11" fmla="*/ 257175 h 360"/>
              <a:gd name="T12" fmla="*/ 1960317 w 7160"/>
              <a:gd name="T13" fmla="*/ 0 h 360"/>
              <a:gd name="T14" fmla="*/ 740039 w 7160"/>
              <a:gd name="T15" fmla="*/ 0 h 360"/>
              <a:gd name="T16" fmla="*/ 740039 w 7160"/>
              <a:gd name="T17" fmla="*/ 257175 h 360"/>
              <a:gd name="T18" fmla="*/ 0 w 7160"/>
              <a:gd name="T19" fmla="*/ 257175 h 36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7160" h="360">
                <a:moveTo>
                  <a:pt x="7160" y="360"/>
                </a:moveTo>
                <a:lnTo>
                  <a:pt x="6127" y="360"/>
                </a:lnTo>
                <a:lnTo>
                  <a:pt x="6127" y="0"/>
                </a:lnTo>
                <a:lnTo>
                  <a:pt x="4445" y="0"/>
                </a:lnTo>
                <a:lnTo>
                  <a:pt x="4445" y="360"/>
                </a:lnTo>
                <a:lnTo>
                  <a:pt x="2739" y="360"/>
                </a:lnTo>
                <a:lnTo>
                  <a:pt x="2739" y="0"/>
                </a:lnTo>
                <a:lnTo>
                  <a:pt x="1034" y="0"/>
                </a:lnTo>
                <a:lnTo>
                  <a:pt x="1034" y="360"/>
                </a:lnTo>
                <a:lnTo>
                  <a:pt x="0" y="360"/>
                </a:lnTo>
              </a:path>
            </a:pathLst>
          </a:custGeom>
          <a:noFill/>
          <a:ln w="28575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715" name="Freeform 69"/>
          <p:cNvSpPr>
            <a:spLocks noChangeAspect="1"/>
          </p:cNvSpPr>
          <p:nvPr/>
        </p:nvSpPr>
        <p:spPr bwMode="auto">
          <a:xfrm>
            <a:off x="3671888" y="3362325"/>
            <a:ext cx="5124450" cy="241300"/>
          </a:xfrm>
          <a:custGeom>
            <a:avLst/>
            <a:gdLst>
              <a:gd name="T0" fmla="*/ 5124450 w 7160"/>
              <a:gd name="T1" fmla="*/ 241300 h 336"/>
              <a:gd name="T2" fmla="*/ 4642780 w 7160"/>
              <a:gd name="T3" fmla="*/ 241300 h 336"/>
              <a:gd name="T4" fmla="*/ 4642780 w 7160"/>
              <a:gd name="T5" fmla="*/ 0 h 336"/>
              <a:gd name="T6" fmla="*/ 3903457 w 7160"/>
              <a:gd name="T7" fmla="*/ 0 h 336"/>
              <a:gd name="T8" fmla="*/ 3903457 w 7160"/>
              <a:gd name="T9" fmla="*/ 241300 h 336"/>
              <a:gd name="T10" fmla="*/ 3662980 w 7160"/>
              <a:gd name="T11" fmla="*/ 241300 h 336"/>
              <a:gd name="T12" fmla="*/ 3662980 w 7160"/>
              <a:gd name="T13" fmla="*/ 0 h 336"/>
              <a:gd name="T14" fmla="*/ 3421787 w 7160"/>
              <a:gd name="T15" fmla="*/ 0 h 336"/>
              <a:gd name="T16" fmla="*/ 3421787 w 7160"/>
              <a:gd name="T17" fmla="*/ 241300 h 336"/>
              <a:gd name="T18" fmla="*/ 2923656 w 7160"/>
              <a:gd name="T19" fmla="*/ 241300 h 336"/>
              <a:gd name="T20" fmla="*/ 2923656 w 7160"/>
              <a:gd name="T21" fmla="*/ 0 h 336"/>
              <a:gd name="T22" fmla="*/ 2682463 w 7160"/>
              <a:gd name="T23" fmla="*/ 0 h 336"/>
              <a:gd name="T24" fmla="*/ 2682463 w 7160"/>
              <a:gd name="T25" fmla="*/ 241300 h 336"/>
              <a:gd name="T26" fmla="*/ 2441987 w 7160"/>
              <a:gd name="T27" fmla="*/ 241300 h 336"/>
              <a:gd name="T28" fmla="*/ 2441987 w 7160"/>
              <a:gd name="T29" fmla="*/ 0 h 336"/>
              <a:gd name="T30" fmla="*/ 2081271 w 7160"/>
              <a:gd name="T31" fmla="*/ 0 h 336"/>
              <a:gd name="T32" fmla="*/ 2081271 w 7160"/>
              <a:gd name="T33" fmla="*/ 241300 h 336"/>
              <a:gd name="T34" fmla="*/ 1582424 w 7160"/>
              <a:gd name="T35" fmla="*/ 241300 h 336"/>
              <a:gd name="T36" fmla="*/ 1582424 w 7160"/>
              <a:gd name="T37" fmla="*/ 0 h 336"/>
              <a:gd name="T38" fmla="*/ 1220993 w 7160"/>
              <a:gd name="T39" fmla="*/ 0 h 336"/>
              <a:gd name="T40" fmla="*/ 1220993 w 7160"/>
              <a:gd name="T41" fmla="*/ 241300 h 336"/>
              <a:gd name="T42" fmla="*/ 980516 w 7160"/>
              <a:gd name="T43" fmla="*/ 241300 h 336"/>
              <a:gd name="T44" fmla="*/ 980516 w 7160"/>
              <a:gd name="T45" fmla="*/ 0 h 336"/>
              <a:gd name="T46" fmla="*/ 498847 w 7160"/>
              <a:gd name="T47" fmla="*/ 0 h 336"/>
              <a:gd name="T48" fmla="*/ 498847 w 7160"/>
              <a:gd name="T49" fmla="*/ 241300 h 336"/>
              <a:gd name="T50" fmla="*/ 0 w 7160"/>
              <a:gd name="T51" fmla="*/ 241300 h 3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7160" h="336">
                <a:moveTo>
                  <a:pt x="7160" y="336"/>
                </a:moveTo>
                <a:lnTo>
                  <a:pt x="6487" y="336"/>
                </a:lnTo>
                <a:lnTo>
                  <a:pt x="6487" y="0"/>
                </a:lnTo>
                <a:lnTo>
                  <a:pt x="5454" y="0"/>
                </a:lnTo>
                <a:lnTo>
                  <a:pt x="5454" y="336"/>
                </a:lnTo>
                <a:lnTo>
                  <a:pt x="5118" y="336"/>
                </a:lnTo>
                <a:lnTo>
                  <a:pt x="5118" y="0"/>
                </a:lnTo>
                <a:lnTo>
                  <a:pt x="4781" y="0"/>
                </a:lnTo>
                <a:lnTo>
                  <a:pt x="4781" y="336"/>
                </a:lnTo>
                <a:lnTo>
                  <a:pt x="4085" y="336"/>
                </a:lnTo>
                <a:lnTo>
                  <a:pt x="4085" y="0"/>
                </a:lnTo>
                <a:lnTo>
                  <a:pt x="3748" y="0"/>
                </a:lnTo>
                <a:lnTo>
                  <a:pt x="3748" y="336"/>
                </a:lnTo>
                <a:lnTo>
                  <a:pt x="3412" y="336"/>
                </a:lnTo>
                <a:lnTo>
                  <a:pt x="3412" y="0"/>
                </a:lnTo>
                <a:lnTo>
                  <a:pt x="2908" y="0"/>
                </a:lnTo>
                <a:lnTo>
                  <a:pt x="2908" y="336"/>
                </a:lnTo>
                <a:lnTo>
                  <a:pt x="2211" y="336"/>
                </a:lnTo>
                <a:lnTo>
                  <a:pt x="2211" y="0"/>
                </a:lnTo>
                <a:lnTo>
                  <a:pt x="1706" y="0"/>
                </a:lnTo>
                <a:lnTo>
                  <a:pt x="1706" y="336"/>
                </a:lnTo>
                <a:lnTo>
                  <a:pt x="1370" y="336"/>
                </a:lnTo>
                <a:lnTo>
                  <a:pt x="1370" y="0"/>
                </a:lnTo>
                <a:lnTo>
                  <a:pt x="697" y="0"/>
                </a:lnTo>
                <a:lnTo>
                  <a:pt x="697" y="336"/>
                </a:lnTo>
                <a:lnTo>
                  <a:pt x="0" y="336"/>
                </a:lnTo>
              </a:path>
            </a:pathLst>
          </a:custGeom>
          <a:noFill/>
          <a:ln w="28575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9958" name="Freeform 70"/>
          <p:cNvSpPr>
            <a:spLocks noChangeAspect="1"/>
          </p:cNvSpPr>
          <p:nvPr/>
        </p:nvSpPr>
        <p:spPr bwMode="auto">
          <a:xfrm>
            <a:off x="3671888" y="3843338"/>
            <a:ext cx="5124450" cy="241300"/>
          </a:xfrm>
          <a:custGeom>
            <a:avLst/>
            <a:gdLst>
              <a:gd name="T0" fmla="*/ 5124450 w 7160"/>
              <a:gd name="T1" fmla="*/ 0 h 336"/>
              <a:gd name="T2" fmla="*/ 4642780 w 7160"/>
              <a:gd name="T3" fmla="*/ 0 h 336"/>
              <a:gd name="T4" fmla="*/ 3903457 w 7160"/>
              <a:gd name="T5" fmla="*/ 0 h 336"/>
              <a:gd name="T6" fmla="*/ 3903457 w 7160"/>
              <a:gd name="T7" fmla="*/ 241300 h 336"/>
              <a:gd name="T8" fmla="*/ 3662980 w 7160"/>
              <a:gd name="T9" fmla="*/ 241300 h 336"/>
              <a:gd name="T10" fmla="*/ 3662980 w 7160"/>
              <a:gd name="T11" fmla="*/ 0 h 336"/>
              <a:gd name="T12" fmla="*/ 3421787 w 7160"/>
              <a:gd name="T13" fmla="*/ 0 h 336"/>
              <a:gd name="T14" fmla="*/ 3421787 w 7160"/>
              <a:gd name="T15" fmla="*/ 241300 h 336"/>
              <a:gd name="T16" fmla="*/ 1582424 w 7160"/>
              <a:gd name="T17" fmla="*/ 241300 h 336"/>
              <a:gd name="T18" fmla="*/ 1582424 w 7160"/>
              <a:gd name="T19" fmla="*/ 0 h 336"/>
              <a:gd name="T20" fmla="*/ 1220993 w 7160"/>
              <a:gd name="T21" fmla="*/ 0 h 336"/>
              <a:gd name="T22" fmla="*/ 1220993 w 7160"/>
              <a:gd name="T23" fmla="*/ 241300 h 336"/>
              <a:gd name="T24" fmla="*/ 980516 w 7160"/>
              <a:gd name="T25" fmla="*/ 241300 h 336"/>
              <a:gd name="T26" fmla="*/ 980516 w 7160"/>
              <a:gd name="T27" fmla="*/ 0 h 336"/>
              <a:gd name="T28" fmla="*/ 740039 w 7160"/>
              <a:gd name="T29" fmla="*/ 0 h 336"/>
              <a:gd name="T30" fmla="*/ 740039 w 7160"/>
              <a:gd name="T31" fmla="*/ 241300 h 336"/>
              <a:gd name="T32" fmla="*/ 0 w 7160"/>
              <a:gd name="T33" fmla="*/ 241300 h 3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160" h="336">
                <a:moveTo>
                  <a:pt x="7160" y="0"/>
                </a:moveTo>
                <a:lnTo>
                  <a:pt x="6487" y="0"/>
                </a:lnTo>
                <a:lnTo>
                  <a:pt x="5454" y="0"/>
                </a:lnTo>
                <a:lnTo>
                  <a:pt x="5454" y="336"/>
                </a:lnTo>
                <a:lnTo>
                  <a:pt x="5118" y="336"/>
                </a:lnTo>
                <a:lnTo>
                  <a:pt x="5118" y="0"/>
                </a:lnTo>
                <a:lnTo>
                  <a:pt x="4781" y="0"/>
                </a:lnTo>
                <a:lnTo>
                  <a:pt x="4781" y="336"/>
                </a:lnTo>
                <a:lnTo>
                  <a:pt x="2211" y="336"/>
                </a:lnTo>
                <a:lnTo>
                  <a:pt x="2211" y="0"/>
                </a:lnTo>
                <a:lnTo>
                  <a:pt x="1706" y="0"/>
                </a:lnTo>
                <a:lnTo>
                  <a:pt x="1706" y="336"/>
                </a:lnTo>
                <a:lnTo>
                  <a:pt x="1370" y="336"/>
                </a:lnTo>
                <a:lnTo>
                  <a:pt x="1370" y="0"/>
                </a:lnTo>
                <a:lnTo>
                  <a:pt x="1034" y="0"/>
                </a:lnTo>
                <a:lnTo>
                  <a:pt x="1034" y="336"/>
                </a:lnTo>
                <a:lnTo>
                  <a:pt x="0" y="336"/>
                </a:lnTo>
              </a:path>
            </a:pathLst>
          </a:custGeom>
          <a:noFill/>
          <a:ln w="28575" cmpd="sng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9959" name="Freeform 71"/>
          <p:cNvSpPr>
            <a:spLocks noChangeAspect="1"/>
          </p:cNvSpPr>
          <p:nvPr/>
        </p:nvSpPr>
        <p:spPr bwMode="auto">
          <a:xfrm>
            <a:off x="3671888" y="4325938"/>
            <a:ext cx="5124450" cy="257175"/>
          </a:xfrm>
          <a:custGeom>
            <a:avLst/>
            <a:gdLst>
              <a:gd name="T0" fmla="*/ 5124450 w 7160"/>
              <a:gd name="T1" fmla="*/ 257175 h 361"/>
              <a:gd name="T2" fmla="*/ 3181310 w 7160"/>
              <a:gd name="T3" fmla="*/ 257175 h 361"/>
              <a:gd name="T4" fmla="*/ 3181310 w 7160"/>
              <a:gd name="T5" fmla="*/ 0 h 361"/>
              <a:gd name="T6" fmla="*/ 740039 w 7160"/>
              <a:gd name="T7" fmla="*/ 0 h 361"/>
              <a:gd name="T8" fmla="*/ 740039 w 7160"/>
              <a:gd name="T9" fmla="*/ 257175 h 361"/>
              <a:gd name="T10" fmla="*/ 0 w 7160"/>
              <a:gd name="T11" fmla="*/ 257175 h 361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7160" h="361">
                <a:moveTo>
                  <a:pt x="7160" y="361"/>
                </a:moveTo>
                <a:lnTo>
                  <a:pt x="4445" y="361"/>
                </a:lnTo>
                <a:lnTo>
                  <a:pt x="4445" y="0"/>
                </a:lnTo>
                <a:lnTo>
                  <a:pt x="1034" y="0"/>
                </a:lnTo>
                <a:lnTo>
                  <a:pt x="1034" y="361"/>
                </a:lnTo>
                <a:lnTo>
                  <a:pt x="0" y="361"/>
                </a:lnTo>
              </a:path>
            </a:pathLst>
          </a:custGeom>
          <a:noFill/>
          <a:ln w="28575" cmpd="sng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9960" name="Freeform 72"/>
          <p:cNvSpPr>
            <a:spLocks noChangeAspect="1"/>
          </p:cNvSpPr>
          <p:nvPr/>
        </p:nvSpPr>
        <p:spPr bwMode="auto">
          <a:xfrm>
            <a:off x="3671888" y="4824413"/>
            <a:ext cx="5124450" cy="239712"/>
          </a:xfrm>
          <a:custGeom>
            <a:avLst/>
            <a:gdLst>
              <a:gd name="T0" fmla="*/ 5124450 w 7160"/>
              <a:gd name="T1" fmla="*/ 0 h 336"/>
              <a:gd name="T2" fmla="*/ 4385126 w 7160"/>
              <a:gd name="T3" fmla="*/ 0 h 336"/>
              <a:gd name="T4" fmla="*/ 4385126 w 7160"/>
              <a:gd name="T5" fmla="*/ 239712 h 336"/>
              <a:gd name="T6" fmla="*/ 0 w 7160"/>
              <a:gd name="T7" fmla="*/ 239712 h 3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160" h="336">
                <a:moveTo>
                  <a:pt x="7160" y="0"/>
                </a:moveTo>
                <a:lnTo>
                  <a:pt x="6127" y="0"/>
                </a:lnTo>
                <a:lnTo>
                  <a:pt x="6127" y="336"/>
                </a:lnTo>
                <a:lnTo>
                  <a:pt x="0" y="336"/>
                </a:lnTo>
              </a:path>
            </a:pathLst>
          </a:custGeom>
          <a:noFill/>
          <a:ln w="28575" cmpd="sng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7719" name="Rectangle 73"/>
          <p:cNvSpPr>
            <a:spLocks noChangeAspect="1" noChangeArrowheads="1"/>
          </p:cNvSpPr>
          <p:nvPr/>
        </p:nvSpPr>
        <p:spPr bwMode="auto">
          <a:xfrm>
            <a:off x="3378200" y="4843463"/>
            <a:ext cx="187325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7720" name="Rectangle 74"/>
          <p:cNvSpPr>
            <a:spLocks noChangeAspect="1" noChangeArrowheads="1"/>
          </p:cNvSpPr>
          <p:nvPr/>
        </p:nvSpPr>
        <p:spPr bwMode="auto">
          <a:xfrm>
            <a:off x="3497263" y="4921250"/>
            <a:ext cx="1079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100" i="1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c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73" name="Rectangle 2"/>
          <p:cNvSpPr txBox="1">
            <a:spLocks noChangeArrowheads="1"/>
          </p:cNvSpPr>
          <p:nvPr/>
        </p:nvSpPr>
        <p:spPr>
          <a:xfrm>
            <a:off x="611560" y="188640"/>
            <a:ext cx="6798336" cy="42614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5pPr>
            <a:lvl6pPr marL="4572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6pPr>
            <a:lvl7pPr marL="9144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7pPr>
            <a:lvl8pPr marL="13716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8pPr>
            <a:lvl9pPr marL="18288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r>
              <a:rPr lang="en-US" altLang="zh-TW" sz="2800" kern="0" dirty="0" smtClean="0">
                <a:ea typeface="新細明體" panose="02020500000000000000" pitchFamily="18" charset="-120"/>
              </a:rPr>
              <a:t>An Example</a:t>
            </a:r>
          </a:p>
        </p:txBody>
      </p:sp>
      <p:sp>
        <p:nvSpPr>
          <p:cNvPr id="7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118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49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49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49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64" name="Rectangle 64"/>
          <p:cNvSpPr>
            <a:spLocks noChangeArrowheads="1"/>
          </p:cNvSpPr>
          <p:nvPr/>
        </p:nvSpPr>
        <p:spPr bwMode="auto">
          <a:xfrm>
            <a:off x="597012" y="260648"/>
            <a:ext cx="4623060" cy="42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Master-Slave  D </a:t>
            </a:r>
            <a:r>
              <a:rPr kumimoji="0" lang="en-US" altLang="zh-TW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81D58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Flip-Flops</a:t>
            </a: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srgbClr val="081D58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9965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357679"/>
            <a:ext cx="5242873" cy="206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矩形 4"/>
          <p:cNvSpPr>
            <a:spLocks noChangeArrowheads="1"/>
          </p:cNvSpPr>
          <p:nvPr/>
        </p:nvSpPr>
        <p:spPr bwMode="auto">
          <a:xfrm>
            <a:off x="711034" y="842673"/>
            <a:ext cx="71287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536D2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Negative edge-triggered D Flip-Flop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4"/>
          <p:cNvSpPr>
            <a:spLocks noChangeArrowheads="1"/>
          </p:cNvSpPr>
          <p:nvPr/>
        </p:nvSpPr>
        <p:spPr bwMode="auto">
          <a:xfrm>
            <a:off x="724746" y="3767070"/>
            <a:ext cx="71287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536D2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Positive edge-triggered D Flip-Flop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188140"/>
            <a:ext cx="57054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4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ChangeArrowheads="1"/>
          </p:cNvSpPr>
          <p:nvPr/>
        </p:nvSpPr>
        <p:spPr bwMode="auto">
          <a:xfrm>
            <a:off x="2230438" y="1179513"/>
            <a:ext cx="666750" cy="10668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2295525" y="1358900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D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580" name="Rectangle 5"/>
          <p:cNvSpPr>
            <a:spLocks noChangeArrowheads="1"/>
          </p:cNvSpPr>
          <p:nvPr/>
        </p:nvSpPr>
        <p:spPr bwMode="auto">
          <a:xfrm>
            <a:off x="2690813" y="1352550"/>
            <a:ext cx="1730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581" name="Line 6"/>
          <p:cNvSpPr>
            <a:spLocks noChangeShapeType="1"/>
          </p:cNvSpPr>
          <p:nvPr/>
        </p:nvSpPr>
        <p:spPr bwMode="auto">
          <a:xfrm flipH="1">
            <a:off x="2706688" y="1884363"/>
            <a:ext cx="95250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582" name="Freeform 7"/>
          <p:cNvSpPr>
            <a:spLocks/>
          </p:cNvSpPr>
          <p:nvPr/>
        </p:nvSpPr>
        <p:spPr bwMode="auto">
          <a:xfrm>
            <a:off x="3582988" y="1979613"/>
            <a:ext cx="1065212" cy="817562"/>
          </a:xfrm>
          <a:custGeom>
            <a:avLst/>
            <a:gdLst>
              <a:gd name="T0" fmla="*/ 1065212 w 1344"/>
              <a:gd name="T1" fmla="*/ 0 h 1031"/>
              <a:gd name="T2" fmla="*/ 798909 w 1344"/>
              <a:gd name="T3" fmla="*/ 0 h 1031"/>
              <a:gd name="T4" fmla="*/ 798909 w 1344"/>
              <a:gd name="T5" fmla="*/ 817562 h 1031"/>
              <a:gd name="T6" fmla="*/ 0 w 1344"/>
              <a:gd name="T7" fmla="*/ 817562 h 10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344" h="1031">
                <a:moveTo>
                  <a:pt x="1344" y="0"/>
                </a:moveTo>
                <a:lnTo>
                  <a:pt x="1008" y="0"/>
                </a:lnTo>
                <a:lnTo>
                  <a:pt x="1008" y="1031"/>
                </a:lnTo>
                <a:lnTo>
                  <a:pt x="0" y="1031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583" name="Freeform 8"/>
          <p:cNvSpPr>
            <a:spLocks/>
          </p:cNvSpPr>
          <p:nvPr/>
        </p:nvSpPr>
        <p:spPr bwMode="auto">
          <a:xfrm>
            <a:off x="1411288" y="1979613"/>
            <a:ext cx="1352550" cy="817562"/>
          </a:xfrm>
          <a:custGeom>
            <a:avLst/>
            <a:gdLst>
              <a:gd name="T0" fmla="*/ 0 w 1704"/>
              <a:gd name="T1" fmla="*/ 0 h 1031"/>
              <a:gd name="T2" fmla="*/ 552450 w 1704"/>
              <a:gd name="T3" fmla="*/ 0 h 1031"/>
              <a:gd name="T4" fmla="*/ 552450 w 1704"/>
              <a:gd name="T5" fmla="*/ 817562 h 1031"/>
              <a:gd name="T6" fmla="*/ 1352550 w 1704"/>
              <a:gd name="T7" fmla="*/ 817562 h 103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704" h="1031">
                <a:moveTo>
                  <a:pt x="0" y="0"/>
                </a:moveTo>
                <a:lnTo>
                  <a:pt x="696" y="0"/>
                </a:lnTo>
                <a:lnTo>
                  <a:pt x="696" y="1031"/>
                </a:lnTo>
                <a:lnTo>
                  <a:pt x="1704" y="1031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584" name="Line 9"/>
          <p:cNvSpPr>
            <a:spLocks noChangeShapeType="1"/>
          </p:cNvSpPr>
          <p:nvPr/>
        </p:nvSpPr>
        <p:spPr bwMode="auto">
          <a:xfrm flipH="1">
            <a:off x="1963738" y="1981200"/>
            <a:ext cx="266700" cy="0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585" name="Line 10"/>
          <p:cNvSpPr>
            <a:spLocks noChangeShapeType="1"/>
          </p:cNvSpPr>
          <p:nvPr/>
        </p:nvSpPr>
        <p:spPr bwMode="auto">
          <a:xfrm>
            <a:off x="1411288" y="1446213"/>
            <a:ext cx="81915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586" name="Line 11"/>
          <p:cNvSpPr>
            <a:spLocks noChangeShapeType="1"/>
          </p:cNvSpPr>
          <p:nvPr/>
        </p:nvSpPr>
        <p:spPr bwMode="auto">
          <a:xfrm flipH="1">
            <a:off x="2897188" y="1446213"/>
            <a:ext cx="1751012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587" name="Line 12"/>
          <p:cNvSpPr>
            <a:spLocks noChangeShapeType="1"/>
          </p:cNvSpPr>
          <p:nvPr/>
        </p:nvSpPr>
        <p:spPr bwMode="auto">
          <a:xfrm flipH="1">
            <a:off x="5334000" y="1446213"/>
            <a:ext cx="8001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588" name="Line 13"/>
          <p:cNvSpPr>
            <a:spLocks noChangeShapeType="1"/>
          </p:cNvSpPr>
          <p:nvPr/>
        </p:nvSpPr>
        <p:spPr bwMode="auto">
          <a:xfrm flipH="1">
            <a:off x="5334000" y="1981200"/>
            <a:ext cx="8001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589" name="Rectangle 14"/>
          <p:cNvSpPr>
            <a:spLocks noChangeArrowheads="1"/>
          </p:cNvSpPr>
          <p:nvPr/>
        </p:nvSpPr>
        <p:spPr bwMode="auto">
          <a:xfrm>
            <a:off x="2692400" y="1897063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590" name="Rectangle 15"/>
          <p:cNvSpPr>
            <a:spLocks noChangeArrowheads="1"/>
          </p:cNvSpPr>
          <p:nvPr/>
        </p:nvSpPr>
        <p:spPr bwMode="auto">
          <a:xfrm>
            <a:off x="2327275" y="927100"/>
            <a:ext cx="4953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Master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591" name="Rectangle 16"/>
          <p:cNvSpPr>
            <a:spLocks noChangeArrowheads="1"/>
          </p:cNvSpPr>
          <p:nvPr/>
        </p:nvSpPr>
        <p:spPr bwMode="auto">
          <a:xfrm>
            <a:off x="4803775" y="927100"/>
            <a:ext cx="4397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Slave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592" name="Rectangle 17"/>
          <p:cNvSpPr>
            <a:spLocks noChangeArrowheads="1"/>
          </p:cNvSpPr>
          <p:nvPr/>
        </p:nvSpPr>
        <p:spPr bwMode="auto">
          <a:xfrm>
            <a:off x="1147763" y="1363663"/>
            <a:ext cx="1730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D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593" name="Rectangle 18"/>
          <p:cNvSpPr>
            <a:spLocks noChangeArrowheads="1"/>
          </p:cNvSpPr>
          <p:nvPr/>
        </p:nvSpPr>
        <p:spPr bwMode="auto">
          <a:xfrm>
            <a:off x="930275" y="1890713"/>
            <a:ext cx="4699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Clock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594" name="Rectangle 19"/>
          <p:cNvSpPr>
            <a:spLocks noChangeArrowheads="1"/>
          </p:cNvSpPr>
          <p:nvPr/>
        </p:nvSpPr>
        <p:spPr bwMode="auto">
          <a:xfrm>
            <a:off x="6273800" y="1360488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595" name="Line 20"/>
          <p:cNvSpPr>
            <a:spLocks noChangeShapeType="1"/>
          </p:cNvSpPr>
          <p:nvPr/>
        </p:nvSpPr>
        <p:spPr bwMode="auto">
          <a:xfrm flipH="1">
            <a:off x="6286500" y="1903413"/>
            <a:ext cx="95250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596" name="Line 21"/>
          <p:cNvSpPr>
            <a:spLocks noChangeShapeType="1"/>
          </p:cNvSpPr>
          <p:nvPr/>
        </p:nvSpPr>
        <p:spPr bwMode="auto">
          <a:xfrm flipH="1">
            <a:off x="3373438" y="2797175"/>
            <a:ext cx="20955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597" name="Line 22"/>
          <p:cNvSpPr>
            <a:spLocks noChangeShapeType="1"/>
          </p:cNvSpPr>
          <p:nvPr/>
        </p:nvSpPr>
        <p:spPr bwMode="auto">
          <a:xfrm>
            <a:off x="2763838" y="2797175"/>
            <a:ext cx="2667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598" name="Freeform 23"/>
          <p:cNvSpPr>
            <a:spLocks/>
          </p:cNvSpPr>
          <p:nvPr/>
        </p:nvSpPr>
        <p:spPr bwMode="auto">
          <a:xfrm>
            <a:off x="3030538" y="2665413"/>
            <a:ext cx="285750" cy="265112"/>
          </a:xfrm>
          <a:custGeom>
            <a:avLst/>
            <a:gdLst>
              <a:gd name="T0" fmla="*/ 285750 w 360"/>
              <a:gd name="T1" fmla="*/ 132556 h 336"/>
              <a:gd name="T2" fmla="*/ 0 w 360"/>
              <a:gd name="T3" fmla="*/ 265112 h 336"/>
              <a:gd name="T4" fmla="*/ 0 w 360"/>
              <a:gd name="T5" fmla="*/ 0 h 336"/>
              <a:gd name="T6" fmla="*/ 285750 w 360"/>
              <a:gd name="T7" fmla="*/ 132556 h 33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60" h="336">
                <a:moveTo>
                  <a:pt x="360" y="168"/>
                </a:moveTo>
                <a:lnTo>
                  <a:pt x="0" y="336"/>
                </a:lnTo>
                <a:lnTo>
                  <a:pt x="0" y="0"/>
                </a:lnTo>
                <a:lnTo>
                  <a:pt x="360" y="168"/>
                </a:lnTo>
                <a:close/>
              </a:path>
            </a:pathLst>
          </a:custGeom>
          <a:solidFill>
            <a:srgbClr val="FFFFFF"/>
          </a:solidFill>
          <a:ln w="28575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599" name="Freeform 24"/>
          <p:cNvSpPr>
            <a:spLocks/>
          </p:cNvSpPr>
          <p:nvPr/>
        </p:nvSpPr>
        <p:spPr bwMode="auto">
          <a:xfrm>
            <a:off x="3321050" y="2754313"/>
            <a:ext cx="85725" cy="87312"/>
          </a:xfrm>
          <a:custGeom>
            <a:avLst/>
            <a:gdLst>
              <a:gd name="T0" fmla="*/ 38537 w 109"/>
              <a:gd name="T1" fmla="*/ 0 h 109"/>
              <a:gd name="T2" fmla="*/ 32245 w 109"/>
              <a:gd name="T3" fmla="*/ 801 h 109"/>
              <a:gd name="T4" fmla="*/ 26740 w 109"/>
              <a:gd name="T5" fmla="*/ 2403 h 109"/>
              <a:gd name="T6" fmla="*/ 21235 w 109"/>
              <a:gd name="T7" fmla="*/ 5607 h 109"/>
              <a:gd name="T8" fmla="*/ 14943 w 109"/>
              <a:gd name="T9" fmla="*/ 9612 h 109"/>
              <a:gd name="T10" fmla="*/ 11797 w 109"/>
              <a:gd name="T11" fmla="*/ 14418 h 109"/>
              <a:gd name="T12" fmla="*/ 7865 w 109"/>
              <a:gd name="T13" fmla="*/ 19225 h 109"/>
              <a:gd name="T14" fmla="*/ 3932 w 109"/>
              <a:gd name="T15" fmla="*/ 24832 h 109"/>
              <a:gd name="T16" fmla="*/ 2359 w 109"/>
              <a:gd name="T17" fmla="*/ 30439 h 109"/>
              <a:gd name="T18" fmla="*/ 0 w 109"/>
              <a:gd name="T19" fmla="*/ 36046 h 109"/>
              <a:gd name="T20" fmla="*/ 0 w 109"/>
              <a:gd name="T21" fmla="*/ 43255 h 109"/>
              <a:gd name="T22" fmla="*/ 0 w 109"/>
              <a:gd name="T23" fmla="*/ 48062 h 109"/>
              <a:gd name="T24" fmla="*/ 786 w 109"/>
              <a:gd name="T25" fmla="*/ 54470 h 109"/>
              <a:gd name="T26" fmla="*/ 3146 w 109"/>
              <a:gd name="T27" fmla="*/ 60077 h 109"/>
              <a:gd name="T28" fmla="*/ 5505 w 109"/>
              <a:gd name="T29" fmla="*/ 65684 h 109"/>
              <a:gd name="T30" fmla="*/ 9438 w 109"/>
              <a:gd name="T31" fmla="*/ 70490 h 109"/>
              <a:gd name="T32" fmla="*/ 14156 w 109"/>
              <a:gd name="T33" fmla="*/ 75297 h 109"/>
              <a:gd name="T34" fmla="*/ 18875 w 109"/>
              <a:gd name="T35" fmla="*/ 79302 h 109"/>
              <a:gd name="T36" fmla="*/ 24381 w 109"/>
              <a:gd name="T37" fmla="*/ 82506 h 109"/>
              <a:gd name="T38" fmla="*/ 30672 w 109"/>
              <a:gd name="T39" fmla="*/ 84909 h 109"/>
              <a:gd name="T40" fmla="*/ 36178 w 109"/>
              <a:gd name="T41" fmla="*/ 86511 h 109"/>
              <a:gd name="T42" fmla="*/ 42469 w 109"/>
              <a:gd name="T43" fmla="*/ 87312 h 109"/>
              <a:gd name="T44" fmla="*/ 47188 w 109"/>
              <a:gd name="T45" fmla="*/ 86511 h 109"/>
              <a:gd name="T46" fmla="*/ 54266 w 109"/>
              <a:gd name="T47" fmla="*/ 84909 h 109"/>
              <a:gd name="T48" fmla="*/ 59772 w 109"/>
              <a:gd name="T49" fmla="*/ 83307 h 109"/>
              <a:gd name="T50" fmla="*/ 65277 w 109"/>
              <a:gd name="T51" fmla="*/ 80103 h 109"/>
              <a:gd name="T52" fmla="*/ 69996 w 109"/>
              <a:gd name="T53" fmla="*/ 76899 h 109"/>
              <a:gd name="T54" fmla="*/ 74714 w 109"/>
              <a:gd name="T55" fmla="*/ 72894 h 109"/>
              <a:gd name="T56" fmla="*/ 78647 w 109"/>
              <a:gd name="T57" fmla="*/ 68087 h 109"/>
              <a:gd name="T58" fmla="*/ 81006 w 109"/>
              <a:gd name="T59" fmla="*/ 62480 h 109"/>
              <a:gd name="T60" fmla="*/ 84152 w 109"/>
              <a:gd name="T61" fmla="*/ 56072 h 109"/>
              <a:gd name="T62" fmla="*/ 84939 w 109"/>
              <a:gd name="T63" fmla="*/ 49664 h 109"/>
              <a:gd name="T64" fmla="*/ 85725 w 109"/>
              <a:gd name="T65" fmla="*/ 43255 h 109"/>
              <a:gd name="T66" fmla="*/ 84939 w 109"/>
              <a:gd name="T67" fmla="*/ 39250 h 109"/>
              <a:gd name="T68" fmla="*/ 84152 w 109"/>
              <a:gd name="T69" fmla="*/ 32041 h 109"/>
              <a:gd name="T70" fmla="*/ 82579 w 109"/>
              <a:gd name="T71" fmla="*/ 26434 h 109"/>
              <a:gd name="T72" fmla="*/ 79433 w 109"/>
              <a:gd name="T73" fmla="*/ 20827 h 109"/>
              <a:gd name="T74" fmla="*/ 75501 w 109"/>
              <a:gd name="T75" fmla="*/ 15220 h 109"/>
              <a:gd name="T76" fmla="*/ 71569 w 109"/>
              <a:gd name="T77" fmla="*/ 11214 h 109"/>
              <a:gd name="T78" fmla="*/ 66850 w 109"/>
              <a:gd name="T79" fmla="*/ 7209 h 109"/>
              <a:gd name="T80" fmla="*/ 61344 w 109"/>
              <a:gd name="T81" fmla="*/ 3204 h 109"/>
              <a:gd name="T82" fmla="*/ 55839 w 109"/>
              <a:gd name="T83" fmla="*/ 1602 h 109"/>
              <a:gd name="T84" fmla="*/ 49547 w 109"/>
              <a:gd name="T85" fmla="*/ 0 h 109"/>
              <a:gd name="T86" fmla="*/ 42469 w 109"/>
              <a:gd name="T87" fmla="*/ 0 h 10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09" h="109">
                <a:moveTo>
                  <a:pt x="54" y="0"/>
                </a:moveTo>
                <a:lnTo>
                  <a:pt x="52" y="0"/>
                </a:lnTo>
                <a:lnTo>
                  <a:pt x="49" y="0"/>
                </a:lnTo>
                <a:lnTo>
                  <a:pt x="46" y="0"/>
                </a:lnTo>
                <a:lnTo>
                  <a:pt x="43" y="1"/>
                </a:lnTo>
                <a:lnTo>
                  <a:pt x="41" y="1"/>
                </a:lnTo>
                <a:lnTo>
                  <a:pt x="39" y="2"/>
                </a:lnTo>
                <a:lnTo>
                  <a:pt x="36" y="3"/>
                </a:lnTo>
                <a:lnTo>
                  <a:pt x="34" y="3"/>
                </a:lnTo>
                <a:lnTo>
                  <a:pt x="31" y="4"/>
                </a:lnTo>
                <a:lnTo>
                  <a:pt x="29" y="6"/>
                </a:lnTo>
                <a:lnTo>
                  <a:pt x="27" y="7"/>
                </a:lnTo>
                <a:lnTo>
                  <a:pt x="24" y="9"/>
                </a:lnTo>
                <a:lnTo>
                  <a:pt x="22" y="10"/>
                </a:lnTo>
                <a:lnTo>
                  <a:pt x="19" y="12"/>
                </a:lnTo>
                <a:lnTo>
                  <a:pt x="18" y="14"/>
                </a:lnTo>
                <a:lnTo>
                  <a:pt x="16" y="15"/>
                </a:lnTo>
                <a:lnTo>
                  <a:pt x="15" y="18"/>
                </a:lnTo>
                <a:lnTo>
                  <a:pt x="12" y="19"/>
                </a:lnTo>
                <a:lnTo>
                  <a:pt x="11" y="21"/>
                </a:lnTo>
                <a:lnTo>
                  <a:pt x="10" y="24"/>
                </a:lnTo>
                <a:lnTo>
                  <a:pt x="7" y="26"/>
                </a:lnTo>
                <a:lnTo>
                  <a:pt x="6" y="28"/>
                </a:lnTo>
                <a:lnTo>
                  <a:pt x="5" y="31"/>
                </a:lnTo>
                <a:lnTo>
                  <a:pt x="4" y="33"/>
                </a:lnTo>
                <a:lnTo>
                  <a:pt x="4" y="36"/>
                </a:lnTo>
                <a:lnTo>
                  <a:pt x="3" y="38"/>
                </a:lnTo>
                <a:lnTo>
                  <a:pt x="1" y="40"/>
                </a:lnTo>
                <a:lnTo>
                  <a:pt x="1" y="43"/>
                </a:lnTo>
                <a:lnTo>
                  <a:pt x="0" y="45"/>
                </a:lnTo>
                <a:lnTo>
                  <a:pt x="0" y="49"/>
                </a:lnTo>
                <a:lnTo>
                  <a:pt x="0" y="51"/>
                </a:lnTo>
                <a:lnTo>
                  <a:pt x="0" y="54"/>
                </a:lnTo>
                <a:lnTo>
                  <a:pt x="0" y="57"/>
                </a:lnTo>
                <a:lnTo>
                  <a:pt x="0" y="60"/>
                </a:lnTo>
                <a:lnTo>
                  <a:pt x="0" y="62"/>
                </a:lnTo>
                <a:lnTo>
                  <a:pt x="1" y="64"/>
                </a:lnTo>
                <a:lnTo>
                  <a:pt x="1" y="68"/>
                </a:lnTo>
                <a:lnTo>
                  <a:pt x="3" y="70"/>
                </a:lnTo>
                <a:lnTo>
                  <a:pt x="4" y="73"/>
                </a:lnTo>
                <a:lnTo>
                  <a:pt x="4" y="75"/>
                </a:lnTo>
                <a:lnTo>
                  <a:pt x="5" y="78"/>
                </a:lnTo>
                <a:lnTo>
                  <a:pt x="6" y="80"/>
                </a:lnTo>
                <a:lnTo>
                  <a:pt x="7" y="82"/>
                </a:lnTo>
                <a:lnTo>
                  <a:pt x="10" y="85"/>
                </a:lnTo>
                <a:lnTo>
                  <a:pt x="11" y="86"/>
                </a:lnTo>
                <a:lnTo>
                  <a:pt x="12" y="88"/>
                </a:lnTo>
                <a:lnTo>
                  <a:pt x="15" y="91"/>
                </a:lnTo>
                <a:lnTo>
                  <a:pt x="16" y="92"/>
                </a:lnTo>
                <a:lnTo>
                  <a:pt x="18" y="94"/>
                </a:lnTo>
                <a:lnTo>
                  <a:pt x="19" y="96"/>
                </a:lnTo>
                <a:lnTo>
                  <a:pt x="22" y="98"/>
                </a:lnTo>
                <a:lnTo>
                  <a:pt x="24" y="99"/>
                </a:lnTo>
                <a:lnTo>
                  <a:pt x="27" y="100"/>
                </a:lnTo>
                <a:lnTo>
                  <a:pt x="29" y="102"/>
                </a:lnTo>
                <a:lnTo>
                  <a:pt x="31" y="103"/>
                </a:lnTo>
                <a:lnTo>
                  <a:pt x="34" y="104"/>
                </a:lnTo>
                <a:lnTo>
                  <a:pt x="36" y="105"/>
                </a:lnTo>
                <a:lnTo>
                  <a:pt x="39" y="106"/>
                </a:lnTo>
                <a:lnTo>
                  <a:pt x="41" y="106"/>
                </a:lnTo>
                <a:lnTo>
                  <a:pt x="43" y="108"/>
                </a:lnTo>
                <a:lnTo>
                  <a:pt x="46" y="108"/>
                </a:lnTo>
                <a:lnTo>
                  <a:pt x="49" y="108"/>
                </a:lnTo>
                <a:lnTo>
                  <a:pt x="52" y="109"/>
                </a:lnTo>
                <a:lnTo>
                  <a:pt x="54" y="109"/>
                </a:lnTo>
                <a:lnTo>
                  <a:pt x="58" y="109"/>
                </a:lnTo>
                <a:lnTo>
                  <a:pt x="60" y="108"/>
                </a:lnTo>
                <a:lnTo>
                  <a:pt x="63" y="108"/>
                </a:lnTo>
                <a:lnTo>
                  <a:pt x="65" y="108"/>
                </a:lnTo>
                <a:lnTo>
                  <a:pt x="69" y="106"/>
                </a:lnTo>
                <a:lnTo>
                  <a:pt x="71" y="106"/>
                </a:lnTo>
                <a:lnTo>
                  <a:pt x="73" y="105"/>
                </a:lnTo>
                <a:lnTo>
                  <a:pt x="76" y="104"/>
                </a:lnTo>
                <a:lnTo>
                  <a:pt x="78" y="103"/>
                </a:lnTo>
                <a:lnTo>
                  <a:pt x="81" y="102"/>
                </a:lnTo>
                <a:lnTo>
                  <a:pt x="83" y="100"/>
                </a:lnTo>
                <a:lnTo>
                  <a:pt x="85" y="99"/>
                </a:lnTo>
                <a:lnTo>
                  <a:pt x="87" y="98"/>
                </a:lnTo>
                <a:lnTo>
                  <a:pt x="89" y="96"/>
                </a:lnTo>
                <a:lnTo>
                  <a:pt x="91" y="94"/>
                </a:lnTo>
                <a:lnTo>
                  <a:pt x="93" y="92"/>
                </a:lnTo>
                <a:lnTo>
                  <a:pt x="95" y="91"/>
                </a:lnTo>
                <a:lnTo>
                  <a:pt x="96" y="88"/>
                </a:lnTo>
                <a:lnTo>
                  <a:pt x="99" y="86"/>
                </a:lnTo>
                <a:lnTo>
                  <a:pt x="100" y="85"/>
                </a:lnTo>
                <a:lnTo>
                  <a:pt x="101" y="82"/>
                </a:lnTo>
                <a:lnTo>
                  <a:pt x="102" y="80"/>
                </a:lnTo>
                <a:lnTo>
                  <a:pt x="103" y="78"/>
                </a:lnTo>
                <a:lnTo>
                  <a:pt x="105" y="75"/>
                </a:lnTo>
                <a:lnTo>
                  <a:pt x="106" y="73"/>
                </a:lnTo>
                <a:lnTo>
                  <a:pt x="107" y="70"/>
                </a:lnTo>
                <a:lnTo>
                  <a:pt x="107" y="68"/>
                </a:lnTo>
                <a:lnTo>
                  <a:pt x="108" y="64"/>
                </a:lnTo>
                <a:lnTo>
                  <a:pt x="108" y="62"/>
                </a:lnTo>
                <a:lnTo>
                  <a:pt x="108" y="60"/>
                </a:lnTo>
                <a:lnTo>
                  <a:pt x="109" y="57"/>
                </a:lnTo>
                <a:lnTo>
                  <a:pt x="109" y="54"/>
                </a:lnTo>
                <a:lnTo>
                  <a:pt x="109" y="51"/>
                </a:lnTo>
                <a:lnTo>
                  <a:pt x="108" y="49"/>
                </a:lnTo>
                <a:lnTo>
                  <a:pt x="108" y="45"/>
                </a:lnTo>
                <a:lnTo>
                  <a:pt x="108" y="43"/>
                </a:lnTo>
                <a:lnTo>
                  <a:pt x="107" y="40"/>
                </a:lnTo>
                <a:lnTo>
                  <a:pt x="107" y="38"/>
                </a:lnTo>
                <a:lnTo>
                  <a:pt x="106" y="36"/>
                </a:lnTo>
                <a:lnTo>
                  <a:pt x="105" y="33"/>
                </a:lnTo>
                <a:lnTo>
                  <a:pt x="103" y="31"/>
                </a:lnTo>
                <a:lnTo>
                  <a:pt x="102" y="28"/>
                </a:lnTo>
                <a:lnTo>
                  <a:pt x="101" y="26"/>
                </a:lnTo>
                <a:lnTo>
                  <a:pt x="100" y="24"/>
                </a:lnTo>
                <a:lnTo>
                  <a:pt x="99" y="21"/>
                </a:lnTo>
                <a:lnTo>
                  <a:pt x="96" y="19"/>
                </a:lnTo>
                <a:lnTo>
                  <a:pt x="95" y="18"/>
                </a:lnTo>
                <a:lnTo>
                  <a:pt x="93" y="15"/>
                </a:lnTo>
                <a:lnTo>
                  <a:pt x="91" y="14"/>
                </a:lnTo>
                <a:lnTo>
                  <a:pt x="89" y="12"/>
                </a:lnTo>
                <a:lnTo>
                  <a:pt x="87" y="10"/>
                </a:lnTo>
                <a:lnTo>
                  <a:pt x="85" y="9"/>
                </a:lnTo>
                <a:lnTo>
                  <a:pt x="83" y="7"/>
                </a:lnTo>
                <a:lnTo>
                  <a:pt x="81" y="6"/>
                </a:lnTo>
                <a:lnTo>
                  <a:pt x="78" y="4"/>
                </a:lnTo>
                <a:lnTo>
                  <a:pt x="76" y="3"/>
                </a:lnTo>
                <a:lnTo>
                  <a:pt x="73" y="3"/>
                </a:lnTo>
                <a:lnTo>
                  <a:pt x="71" y="2"/>
                </a:lnTo>
                <a:lnTo>
                  <a:pt x="69" y="1"/>
                </a:lnTo>
                <a:lnTo>
                  <a:pt x="65" y="1"/>
                </a:lnTo>
                <a:lnTo>
                  <a:pt x="63" y="0"/>
                </a:lnTo>
                <a:lnTo>
                  <a:pt x="60" y="0"/>
                </a:lnTo>
                <a:lnTo>
                  <a:pt x="58" y="0"/>
                </a:lnTo>
                <a:lnTo>
                  <a:pt x="54" y="0"/>
                </a:lnTo>
              </a:path>
            </a:pathLst>
          </a:custGeom>
          <a:solidFill>
            <a:schemeClr val="bg1"/>
          </a:solidFill>
          <a:ln w="1905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4600" name="Rectangle 25"/>
          <p:cNvSpPr>
            <a:spLocks noChangeArrowheads="1"/>
          </p:cNvSpPr>
          <p:nvPr/>
        </p:nvSpPr>
        <p:spPr bwMode="auto">
          <a:xfrm>
            <a:off x="4648200" y="1179513"/>
            <a:ext cx="685800" cy="106680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4601" name="Rectangle 26"/>
          <p:cNvSpPr>
            <a:spLocks noChangeArrowheads="1"/>
          </p:cNvSpPr>
          <p:nvPr/>
        </p:nvSpPr>
        <p:spPr bwMode="auto">
          <a:xfrm>
            <a:off x="6273800" y="1905000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02" name="Rectangle 27"/>
          <p:cNvSpPr>
            <a:spLocks noChangeArrowheads="1"/>
          </p:cNvSpPr>
          <p:nvPr/>
        </p:nvSpPr>
        <p:spPr bwMode="auto">
          <a:xfrm>
            <a:off x="4724400" y="1358900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D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03" name="Rectangle 28"/>
          <p:cNvSpPr>
            <a:spLocks noChangeArrowheads="1"/>
          </p:cNvSpPr>
          <p:nvPr/>
        </p:nvSpPr>
        <p:spPr bwMode="auto">
          <a:xfrm>
            <a:off x="5119688" y="1352550"/>
            <a:ext cx="1730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04" name="Line 29"/>
          <p:cNvSpPr>
            <a:spLocks noChangeShapeType="1"/>
          </p:cNvSpPr>
          <p:nvPr/>
        </p:nvSpPr>
        <p:spPr bwMode="auto">
          <a:xfrm flipH="1">
            <a:off x="5143500" y="1884363"/>
            <a:ext cx="76200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605" name="Freeform 30"/>
          <p:cNvSpPr>
            <a:spLocks/>
          </p:cNvSpPr>
          <p:nvPr/>
        </p:nvSpPr>
        <p:spPr bwMode="auto">
          <a:xfrm>
            <a:off x="1122611" y="3717032"/>
            <a:ext cx="5675312" cy="266700"/>
          </a:xfrm>
          <a:custGeom>
            <a:avLst/>
            <a:gdLst>
              <a:gd name="T0" fmla="*/ 5675312 w 7150"/>
              <a:gd name="T1" fmla="*/ 266700 h 336"/>
              <a:gd name="T2" fmla="*/ 4856162 w 7150"/>
              <a:gd name="T3" fmla="*/ 266700 h 336"/>
              <a:gd name="T4" fmla="*/ 4856162 w 7150"/>
              <a:gd name="T5" fmla="*/ 0 h 336"/>
              <a:gd name="T6" fmla="*/ 4056856 w 7150"/>
              <a:gd name="T7" fmla="*/ 0 h 336"/>
              <a:gd name="T8" fmla="*/ 4056856 w 7150"/>
              <a:gd name="T9" fmla="*/ 266700 h 336"/>
              <a:gd name="T10" fmla="*/ 3237706 w 7150"/>
              <a:gd name="T11" fmla="*/ 266700 h 336"/>
              <a:gd name="T12" fmla="*/ 3237706 w 7150"/>
              <a:gd name="T13" fmla="*/ 0 h 336"/>
              <a:gd name="T14" fmla="*/ 2437606 w 7150"/>
              <a:gd name="T15" fmla="*/ 0 h 336"/>
              <a:gd name="T16" fmla="*/ 2437606 w 7150"/>
              <a:gd name="T17" fmla="*/ 266700 h 336"/>
              <a:gd name="T18" fmla="*/ 1619250 w 7150"/>
              <a:gd name="T19" fmla="*/ 266700 h 336"/>
              <a:gd name="T20" fmla="*/ 1619250 w 7150"/>
              <a:gd name="T21" fmla="*/ 0 h 336"/>
              <a:gd name="T22" fmla="*/ 819150 w 7150"/>
              <a:gd name="T23" fmla="*/ 0 h 336"/>
              <a:gd name="T24" fmla="*/ 819150 w 7150"/>
              <a:gd name="T25" fmla="*/ 266700 h 336"/>
              <a:gd name="T26" fmla="*/ 0 w 7150"/>
              <a:gd name="T27" fmla="*/ 266700 h 3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7150" h="336">
                <a:moveTo>
                  <a:pt x="7150" y="336"/>
                </a:moveTo>
                <a:lnTo>
                  <a:pt x="6118" y="336"/>
                </a:lnTo>
                <a:lnTo>
                  <a:pt x="6118" y="0"/>
                </a:lnTo>
                <a:lnTo>
                  <a:pt x="5111" y="0"/>
                </a:lnTo>
                <a:lnTo>
                  <a:pt x="5111" y="336"/>
                </a:lnTo>
                <a:lnTo>
                  <a:pt x="4079" y="336"/>
                </a:lnTo>
                <a:lnTo>
                  <a:pt x="4079" y="0"/>
                </a:lnTo>
                <a:lnTo>
                  <a:pt x="3071" y="0"/>
                </a:lnTo>
                <a:lnTo>
                  <a:pt x="3071" y="336"/>
                </a:lnTo>
                <a:lnTo>
                  <a:pt x="2040" y="336"/>
                </a:lnTo>
                <a:lnTo>
                  <a:pt x="2040" y="0"/>
                </a:lnTo>
                <a:lnTo>
                  <a:pt x="1032" y="0"/>
                </a:lnTo>
                <a:lnTo>
                  <a:pt x="1032" y="336"/>
                </a:lnTo>
                <a:lnTo>
                  <a:pt x="0" y="336"/>
                </a:lnTo>
              </a:path>
            </a:pathLst>
          </a:custGeom>
          <a:noFill/>
          <a:ln w="28575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606" name="Freeform 31"/>
          <p:cNvSpPr>
            <a:spLocks/>
          </p:cNvSpPr>
          <p:nvPr/>
        </p:nvSpPr>
        <p:spPr bwMode="auto">
          <a:xfrm>
            <a:off x="1122611" y="4250432"/>
            <a:ext cx="5675312" cy="266700"/>
          </a:xfrm>
          <a:custGeom>
            <a:avLst/>
            <a:gdLst>
              <a:gd name="T0" fmla="*/ 5675312 w 7150"/>
              <a:gd name="T1" fmla="*/ 0 h 336"/>
              <a:gd name="T2" fmla="*/ 3637756 w 7150"/>
              <a:gd name="T3" fmla="*/ 0 h 336"/>
              <a:gd name="T4" fmla="*/ 3637756 w 7150"/>
              <a:gd name="T5" fmla="*/ 266700 h 336"/>
              <a:gd name="T6" fmla="*/ 1885950 w 7150"/>
              <a:gd name="T7" fmla="*/ 266700 h 336"/>
              <a:gd name="T8" fmla="*/ 1885950 w 7150"/>
              <a:gd name="T9" fmla="*/ 0 h 336"/>
              <a:gd name="T10" fmla="*/ 1085850 w 7150"/>
              <a:gd name="T11" fmla="*/ 0 h 336"/>
              <a:gd name="T12" fmla="*/ 1085850 w 7150"/>
              <a:gd name="T13" fmla="*/ 266700 h 336"/>
              <a:gd name="T14" fmla="*/ 0 w 7150"/>
              <a:gd name="T15" fmla="*/ 266700 h 3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150" h="336">
                <a:moveTo>
                  <a:pt x="7150" y="0"/>
                </a:moveTo>
                <a:lnTo>
                  <a:pt x="4583" y="0"/>
                </a:lnTo>
                <a:lnTo>
                  <a:pt x="4583" y="336"/>
                </a:lnTo>
                <a:lnTo>
                  <a:pt x="2376" y="336"/>
                </a:lnTo>
                <a:lnTo>
                  <a:pt x="2376" y="0"/>
                </a:lnTo>
                <a:lnTo>
                  <a:pt x="1368" y="0"/>
                </a:lnTo>
                <a:lnTo>
                  <a:pt x="1368" y="336"/>
                </a:lnTo>
                <a:lnTo>
                  <a:pt x="0" y="336"/>
                </a:lnTo>
              </a:path>
            </a:pathLst>
          </a:custGeom>
          <a:noFill/>
          <a:ln w="28575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7872" name="Freeform 32"/>
          <p:cNvSpPr>
            <a:spLocks/>
          </p:cNvSpPr>
          <p:nvPr/>
        </p:nvSpPr>
        <p:spPr bwMode="auto">
          <a:xfrm>
            <a:off x="1122611" y="4782245"/>
            <a:ext cx="5675312" cy="266700"/>
          </a:xfrm>
          <a:custGeom>
            <a:avLst/>
            <a:gdLst>
              <a:gd name="T0" fmla="*/ 5675312 w 7150"/>
              <a:gd name="T1" fmla="*/ 0 h 336"/>
              <a:gd name="T2" fmla="*/ 4056856 w 7150"/>
              <a:gd name="T3" fmla="*/ 0 h 336"/>
              <a:gd name="T4" fmla="*/ 4056856 w 7150"/>
              <a:gd name="T5" fmla="*/ 266700 h 336"/>
              <a:gd name="T6" fmla="*/ 2437606 w 7150"/>
              <a:gd name="T7" fmla="*/ 266700 h 336"/>
              <a:gd name="T8" fmla="*/ 2437606 w 7150"/>
              <a:gd name="T9" fmla="*/ 0 h 336"/>
              <a:gd name="T10" fmla="*/ 1085850 w 7150"/>
              <a:gd name="T11" fmla="*/ 0 h 336"/>
              <a:gd name="T12" fmla="*/ 1085850 w 7150"/>
              <a:gd name="T13" fmla="*/ 266700 h 336"/>
              <a:gd name="T14" fmla="*/ 0 w 7150"/>
              <a:gd name="T15" fmla="*/ 266700 h 3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150" h="336">
                <a:moveTo>
                  <a:pt x="7150" y="0"/>
                </a:moveTo>
                <a:lnTo>
                  <a:pt x="5111" y="0"/>
                </a:lnTo>
                <a:lnTo>
                  <a:pt x="5111" y="336"/>
                </a:lnTo>
                <a:lnTo>
                  <a:pt x="3071" y="336"/>
                </a:lnTo>
                <a:lnTo>
                  <a:pt x="3071" y="0"/>
                </a:lnTo>
                <a:lnTo>
                  <a:pt x="1368" y="0"/>
                </a:lnTo>
                <a:lnTo>
                  <a:pt x="1368" y="336"/>
                </a:lnTo>
                <a:lnTo>
                  <a:pt x="0" y="336"/>
                </a:lnTo>
              </a:path>
            </a:pathLst>
          </a:custGeom>
          <a:noFill/>
          <a:ln w="28575" cmpd="sng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47873" name="Freeform 33"/>
          <p:cNvSpPr>
            <a:spLocks/>
          </p:cNvSpPr>
          <p:nvPr/>
        </p:nvSpPr>
        <p:spPr bwMode="auto">
          <a:xfrm>
            <a:off x="1122611" y="5334695"/>
            <a:ext cx="5675312" cy="266700"/>
          </a:xfrm>
          <a:custGeom>
            <a:avLst/>
            <a:gdLst>
              <a:gd name="T0" fmla="*/ 5675312 w 7150"/>
              <a:gd name="T1" fmla="*/ 0 h 335"/>
              <a:gd name="T2" fmla="*/ 4856162 w 7150"/>
              <a:gd name="T3" fmla="*/ 0 h 335"/>
              <a:gd name="T4" fmla="*/ 4856162 w 7150"/>
              <a:gd name="T5" fmla="*/ 266700 h 335"/>
              <a:gd name="T6" fmla="*/ 3237706 w 7150"/>
              <a:gd name="T7" fmla="*/ 266700 h 335"/>
              <a:gd name="T8" fmla="*/ 3237706 w 7150"/>
              <a:gd name="T9" fmla="*/ 0 h 335"/>
              <a:gd name="T10" fmla="*/ 1619250 w 7150"/>
              <a:gd name="T11" fmla="*/ 0 h 335"/>
              <a:gd name="T12" fmla="*/ 1619250 w 7150"/>
              <a:gd name="T13" fmla="*/ 266700 h 335"/>
              <a:gd name="T14" fmla="*/ 0 w 7150"/>
              <a:gd name="T15" fmla="*/ 266700 h 33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150" h="335">
                <a:moveTo>
                  <a:pt x="7150" y="0"/>
                </a:moveTo>
                <a:lnTo>
                  <a:pt x="6118" y="0"/>
                </a:lnTo>
                <a:lnTo>
                  <a:pt x="6118" y="335"/>
                </a:lnTo>
                <a:lnTo>
                  <a:pt x="4079" y="335"/>
                </a:lnTo>
                <a:lnTo>
                  <a:pt x="4079" y="0"/>
                </a:lnTo>
                <a:lnTo>
                  <a:pt x="2040" y="0"/>
                </a:lnTo>
                <a:lnTo>
                  <a:pt x="2040" y="335"/>
                </a:lnTo>
                <a:lnTo>
                  <a:pt x="0" y="335"/>
                </a:lnTo>
              </a:path>
            </a:pathLst>
          </a:custGeom>
          <a:noFill/>
          <a:ln w="28575" cmpd="sng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609" name="Rectangle 34"/>
          <p:cNvSpPr>
            <a:spLocks noChangeArrowheads="1"/>
          </p:cNvSpPr>
          <p:nvPr/>
        </p:nvSpPr>
        <p:spPr bwMode="auto">
          <a:xfrm>
            <a:off x="5121275" y="1897063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dirty="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10" name="Rectangle 35"/>
          <p:cNvSpPr>
            <a:spLocks noChangeArrowheads="1"/>
          </p:cNvSpPr>
          <p:nvPr/>
        </p:nvSpPr>
        <p:spPr bwMode="auto">
          <a:xfrm>
            <a:off x="3071813" y="1195388"/>
            <a:ext cx="1730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11" name="Rectangle 36"/>
          <p:cNvSpPr>
            <a:spLocks noChangeArrowheads="1"/>
          </p:cNvSpPr>
          <p:nvPr/>
        </p:nvSpPr>
        <p:spPr bwMode="auto">
          <a:xfrm>
            <a:off x="3201988" y="1281113"/>
            <a:ext cx="1428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1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m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12" name="Rectangle 37"/>
          <p:cNvSpPr>
            <a:spLocks noChangeArrowheads="1"/>
          </p:cNvSpPr>
          <p:nvPr/>
        </p:nvSpPr>
        <p:spPr bwMode="auto">
          <a:xfrm>
            <a:off x="5514975" y="1195388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13" name="Rectangle 38"/>
          <p:cNvSpPr>
            <a:spLocks noChangeArrowheads="1"/>
          </p:cNvSpPr>
          <p:nvPr/>
        </p:nvSpPr>
        <p:spPr bwMode="auto">
          <a:xfrm>
            <a:off x="5645150" y="1281113"/>
            <a:ext cx="889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1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s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14" name="Rectangle 39"/>
          <p:cNvSpPr>
            <a:spLocks noChangeArrowheads="1"/>
          </p:cNvSpPr>
          <p:nvPr/>
        </p:nvSpPr>
        <p:spPr bwMode="auto">
          <a:xfrm>
            <a:off x="787648" y="4339332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D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15" name="Rectangle 40"/>
          <p:cNvSpPr>
            <a:spLocks noChangeArrowheads="1"/>
          </p:cNvSpPr>
          <p:nvPr/>
        </p:nvSpPr>
        <p:spPr bwMode="auto">
          <a:xfrm>
            <a:off x="511423" y="3748782"/>
            <a:ext cx="4699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Clock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16" name="Rectangle 41"/>
          <p:cNvSpPr>
            <a:spLocks noChangeArrowheads="1"/>
          </p:cNvSpPr>
          <p:nvPr/>
        </p:nvSpPr>
        <p:spPr bwMode="auto">
          <a:xfrm>
            <a:off x="735261" y="4804470"/>
            <a:ext cx="1730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17" name="Rectangle 42"/>
          <p:cNvSpPr>
            <a:spLocks noChangeArrowheads="1"/>
          </p:cNvSpPr>
          <p:nvPr/>
        </p:nvSpPr>
        <p:spPr bwMode="auto">
          <a:xfrm>
            <a:off x="865436" y="4891782"/>
            <a:ext cx="1428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1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m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18" name="Rectangle 43"/>
          <p:cNvSpPr>
            <a:spLocks noChangeArrowheads="1"/>
          </p:cNvSpPr>
          <p:nvPr/>
        </p:nvSpPr>
        <p:spPr bwMode="auto">
          <a:xfrm>
            <a:off x="395536" y="5355332"/>
            <a:ext cx="1730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19" name="Rectangle 44"/>
          <p:cNvSpPr>
            <a:spLocks noChangeArrowheads="1"/>
          </p:cNvSpPr>
          <p:nvPr/>
        </p:nvSpPr>
        <p:spPr bwMode="auto">
          <a:xfrm>
            <a:off x="787648" y="5355332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20" name="Rectangle 45"/>
          <p:cNvSpPr>
            <a:spLocks noChangeArrowheads="1"/>
          </p:cNvSpPr>
          <p:nvPr/>
        </p:nvSpPr>
        <p:spPr bwMode="auto">
          <a:xfrm>
            <a:off x="917823" y="5442645"/>
            <a:ext cx="889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1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s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21" name="Rectangle 46"/>
          <p:cNvSpPr>
            <a:spLocks noChangeArrowheads="1"/>
          </p:cNvSpPr>
          <p:nvPr/>
        </p:nvSpPr>
        <p:spPr bwMode="auto">
          <a:xfrm>
            <a:off x="605086" y="5355332"/>
            <a:ext cx="1444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= </a:t>
            </a: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22" name="Rectangle 47"/>
          <p:cNvSpPr>
            <a:spLocks noChangeArrowheads="1"/>
          </p:cNvSpPr>
          <p:nvPr/>
        </p:nvSpPr>
        <p:spPr bwMode="auto">
          <a:xfrm>
            <a:off x="3260725" y="3212976"/>
            <a:ext cx="8794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500" dirty="0">
                <a:solidFill>
                  <a:srgbClr val="000000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(</a:t>
            </a:r>
            <a:r>
              <a:rPr lang="en-US" altLang="zh-TW" sz="1500" dirty="0">
                <a:solidFill>
                  <a:srgbClr val="000000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a) Circuit </a:t>
            </a:r>
            <a:endParaRPr lang="en-US" altLang="zh-TW" sz="2400" dirty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23" name="Rectangle 48"/>
          <p:cNvSpPr>
            <a:spLocks noChangeArrowheads="1"/>
          </p:cNvSpPr>
          <p:nvPr/>
        </p:nvSpPr>
        <p:spPr bwMode="auto">
          <a:xfrm>
            <a:off x="2795836" y="5890320"/>
            <a:ext cx="16017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500">
                <a:solidFill>
                  <a:srgbClr val="000000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(</a:t>
            </a:r>
            <a:r>
              <a:rPr lang="en-US" altLang="zh-TW" sz="1500">
                <a:solidFill>
                  <a:srgbClr val="000000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b) Timing diagram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24" name="Rectangle 49"/>
          <p:cNvSpPr>
            <a:spLocks noChangeArrowheads="1"/>
          </p:cNvSpPr>
          <p:nvPr/>
        </p:nvSpPr>
        <p:spPr bwMode="auto">
          <a:xfrm>
            <a:off x="4724400" y="1889125"/>
            <a:ext cx="2921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i="1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Clk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25" name="Rectangle 50"/>
          <p:cNvSpPr>
            <a:spLocks noChangeArrowheads="1"/>
          </p:cNvSpPr>
          <p:nvPr/>
        </p:nvSpPr>
        <p:spPr bwMode="auto">
          <a:xfrm>
            <a:off x="2295525" y="1889125"/>
            <a:ext cx="2921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i="1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Clk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26" name="Oval 51"/>
          <p:cNvSpPr>
            <a:spLocks noChangeArrowheads="1"/>
          </p:cNvSpPr>
          <p:nvPr/>
        </p:nvSpPr>
        <p:spPr bwMode="auto">
          <a:xfrm>
            <a:off x="1927225" y="1944688"/>
            <a:ext cx="74613" cy="74612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4627" name="Rectangle 52"/>
          <p:cNvSpPr>
            <a:spLocks noChangeArrowheads="1"/>
          </p:cNvSpPr>
          <p:nvPr/>
        </p:nvSpPr>
        <p:spPr bwMode="auto">
          <a:xfrm>
            <a:off x="7528173" y="4439345"/>
            <a:ext cx="666750" cy="1065212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24628" name="Rectangle 53"/>
          <p:cNvSpPr>
            <a:spLocks noChangeArrowheads="1"/>
          </p:cNvSpPr>
          <p:nvPr/>
        </p:nvSpPr>
        <p:spPr bwMode="auto">
          <a:xfrm>
            <a:off x="7596436" y="4613970"/>
            <a:ext cx="1730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D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29" name="Rectangle 54"/>
          <p:cNvSpPr>
            <a:spLocks noChangeArrowheads="1"/>
          </p:cNvSpPr>
          <p:nvPr/>
        </p:nvSpPr>
        <p:spPr bwMode="auto">
          <a:xfrm>
            <a:off x="7991723" y="4607620"/>
            <a:ext cx="17303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30" name="Line 55"/>
          <p:cNvSpPr>
            <a:spLocks noChangeShapeType="1"/>
          </p:cNvSpPr>
          <p:nvPr/>
        </p:nvSpPr>
        <p:spPr bwMode="auto">
          <a:xfrm flipH="1">
            <a:off x="8004423" y="5142607"/>
            <a:ext cx="95250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631" name="Freeform 56"/>
          <p:cNvSpPr>
            <a:spLocks/>
          </p:cNvSpPr>
          <p:nvPr/>
        </p:nvSpPr>
        <p:spPr bwMode="auto">
          <a:xfrm>
            <a:off x="7528173" y="5180707"/>
            <a:ext cx="133350" cy="133350"/>
          </a:xfrm>
          <a:custGeom>
            <a:avLst/>
            <a:gdLst>
              <a:gd name="T0" fmla="*/ 0 w 167"/>
              <a:gd name="T1" fmla="*/ 133350 h 168"/>
              <a:gd name="T2" fmla="*/ 133350 w 167"/>
              <a:gd name="T3" fmla="*/ 57150 h 168"/>
              <a:gd name="T4" fmla="*/ 0 w 167"/>
              <a:gd name="T5" fmla="*/ 0 h 16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67" h="168">
                <a:moveTo>
                  <a:pt x="0" y="168"/>
                </a:moveTo>
                <a:lnTo>
                  <a:pt x="167" y="72"/>
                </a:lnTo>
                <a:lnTo>
                  <a:pt x="0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632" name="Freeform 57"/>
          <p:cNvSpPr>
            <a:spLocks/>
          </p:cNvSpPr>
          <p:nvPr/>
        </p:nvSpPr>
        <p:spPr bwMode="auto">
          <a:xfrm>
            <a:off x="7431336" y="5198170"/>
            <a:ext cx="85725" cy="87312"/>
          </a:xfrm>
          <a:custGeom>
            <a:avLst/>
            <a:gdLst>
              <a:gd name="T0" fmla="*/ 38537 w 109"/>
              <a:gd name="T1" fmla="*/ 0 h 109"/>
              <a:gd name="T2" fmla="*/ 32245 w 109"/>
              <a:gd name="T3" fmla="*/ 1602 h 109"/>
              <a:gd name="T4" fmla="*/ 26740 w 109"/>
              <a:gd name="T5" fmla="*/ 3204 h 109"/>
              <a:gd name="T6" fmla="*/ 21235 w 109"/>
              <a:gd name="T7" fmla="*/ 6408 h 109"/>
              <a:gd name="T8" fmla="*/ 14943 w 109"/>
              <a:gd name="T9" fmla="*/ 9612 h 109"/>
              <a:gd name="T10" fmla="*/ 11797 w 109"/>
              <a:gd name="T11" fmla="*/ 14418 h 109"/>
              <a:gd name="T12" fmla="*/ 7865 w 109"/>
              <a:gd name="T13" fmla="*/ 19225 h 109"/>
              <a:gd name="T14" fmla="*/ 3932 w 109"/>
              <a:gd name="T15" fmla="*/ 25633 h 109"/>
              <a:gd name="T16" fmla="*/ 2359 w 109"/>
              <a:gd name="T17" fmla="*/ 31240 h 109"/>
              <a:gd name="T18" fmla="*/ 0 w 109"/>
              <a:gd name="T19" fmla="*/ 36847 h 109"/>
              <a:gd name="T20" fmla="*/ 0 w 109"/>
              <a:gd name="T21" fmla="*/ 43255 h 109"/>
              <a:gd name="T22" fmla="*/ 0 w 109"/>
              <a:gd name="T23" fmla="*/ 48062 h 109"/>
              <a:gd name="T24" fmla="*/ 786 w 109"/>
              <a:gd name="T25" fmla="*/ 55271 h 109"/>
              <a:gd name="T26" fmla="*/ 3146 w 109"/>
              <a:gd name="T27" fmla="*/ 60878 h 109"/>
              <a:gd name="T28" fmla="*/ 5505 w 109"/>
              <a:gd name="T29" fmla="*/ 66485 h 109"/>
              <a:gd name="T30" fmla="*/ 9438 w 109"/>
              <a:gd name="T31" fmla="*/ 71291 h 109"/>
              <a:gd name="T32" fmla="*/ 14156 w 109"/>
              <a:gd name="T33" fmla="*/ 76098 h 109"/>
              <a:gd name="T34" fmla="*/ 18875 w 109"/>
              <a:gd name="T35" fmla="*/ 80103 h 109"/>
              <a:gd name="T36" fmla="*/ 24381 w 109"/>
              <a:gd name="T37" fmla="*/ 82506 h 109"/>
              <a:gd name="T38" fmla="*/ 30672 w 109"/>
              <a:gd name="T39" fmla="*/ 85710 h 109"/>
              <a:gd name="T40" fmla="*/ 36178 w 109"/>
              <a:gd name="T41" fmla="*/ 86511 h 109"/>
              <a:gd name="T42" fmla="*/ 42469 w 109"/>
              <a:gd name="T43" fmla="*/ 87312 h 109"/>
              <a:gd name="T44" fmla="*/ 47188 w 109"/>
              <a:gd name="T45" fmla="*/ 86511 h 109"/>
              <a:gd name="T46" fmla="*/ 54266 w 109"/>
              <a:gd name="T47" fmla="*/ 85710 h 109"/>
              <a:gd name="T48" fmla="*/ 59772 w 109"/>
              <a:gd name="T49" fmla="*/ 84108 h 109"/>
              <a:gd name="T50" fmla="*/ 65277 w 109"/>
              <a:gd name="T51" fmla="*/ 80904 h 109"/>
              <a:gd name="T52" fmla="*/ 69996 w 109"/>
              <a:gd name="T53" fmla="*/ 76899 h 109"/>
              <a:gd name="T54" fmla="*/ 74714 w 109"/>
              <a:gd name="T55" fmla="*/ 73695 h 109"/>
              <a:gd name="T56" fmla="*/ 78647 w 109"/>
              <a:gd name="T57" fmla="*/ 68888 h 109"/>
              <a:gd name="T58" fmla="*/ 81006 w 109"/>
              <a:gd name="T59" fmla="*/ 62480 h 109"/>
              <a:gd name="T60" fmla="*/ 84152 w 109"/>
              <a:gd name="T61" fmla="*/ 56873 h 109"/>
              <a:gd name="T62" fmla="*/ 84939 w 109"/>
              <a:gd name="T63" fmla="*/ 50465 h 109"/>
              <a:gd name="T64" fmla="*/ 85725 w 109"/>
              <a:gd name="T65" fmla="*/ 43255 h 109"/>
              <a:gd name="T66" fmla="*/ 84939 w 109"/>
              <a:gd name="T67" fmla="*/ 40051 h 109"/>
              <a:gd name="T68" fmla="*/ 84152 w 109"/>
              <a:gd name="T69" fmla="*/ 32842 h 109"/>
              <a:gd name="T70" fmla="*/ 82579 w 109"/>
              <a:gd name="T71" fmla="*/ 27235 h 109"/>
              <a:gd name="T72" fmla="*/ 79433 w 109"/>
              <a:gd name="T73" fmla="*/ 21628 h 109"/>
              <a:gd name="T74" fmla="*/ 75501 w 109"/>
              <a:gd name="T75" fmla="*/ 16021 h 109"/>
              <a:gd name="T76" fmla="*/ 71569 w 109"/>
              <a:gd name="T77" fmla="*/ 12015 h 109"/>
              <a:gd name="T78" fmla="*/ 66850 w 109"/>
              <a:gd name="T79" fmla="*/ 8010 h 109"/>
              <a:gd name="T80" fmla="*/ 61344 w 109"/>
              <a:gd name="T81" fmla="*/ 4005 h 109"/>
              <a:gd name="T82" fmla="*/ 55839 w 109"/>
              <a:gd name="T83" fmla="*/ 2403 h 109"/>
              <a:gd name="T84" fmla="*/ 49547 w 109"/>
              <a:gd name="T85" fmla="*/ 0 h 109"/>
              <a:gd name="T86" fmla="*/ 42469 w 109"/>
              <a:gd name="T87" fmla="*/ 0 h 10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09" h="109">
                <a:moveTo>
                  <a:pt x="54" y="0"/>
                </a:moveTo>
                <a:lnTo>
                  <a:pt x="52" y="0"/>
                </a:lnTo>
                <a:lnTo>
                  <a:pt x="49" y="0"/>
                </a:lnTo>
                <a:lnTo>
                  <a:pt x="46" y="0"/>
                </a:lnTo>
                <a:lnTo>
                  <a:pt x="43" y="2"/>
                </a:lnTo>
                <a:lnTo>
                  <a:pt x="41" y="2"/>
                </a:lnTo>
                <a:lnTo>
                  <a:pt x="39" y="3"/>
                </a:lnTo>
                <a:lnTo>
                  <a:pt x="36" y="4"/>
                </a:lnTo>
                <a:lnTo>
                  <a:pt x="34" y="4"/>
                </a:lnTo>
                <a:lnTo>
                  <a:pt x="31" y="5"/>
                </a:lnTo>
                <a:lnTo>
                  <a:pt x="29" y="6"/>
                </a:lnTo>
                <a:lnTo>
                  <a:pt x="27" y="8"/>
                </a:lnTo>
                <a:lnTo>
                  <a:pt x="24" y="10"/>
                </a:lnTo>
                <a:lnTo>
                  <a:pt x="22" y="11"/>
                </a:lnTo>
                <a:lnTo>
                  <a:pt x="19" y="12"/>
                </a:lnTo>
                <a:lnTo>
                  <a:pt x="18" y="15"/>
                </a:lnTo>
                <a:lnTo>
                  <a:pt x="16" y="16"/>
                </a:lnTo>
                <a:lnTo>
                  <a:pt x="15" y="18"/>
                </a:lnTo>
                <a:lnTo>
                  <a:pt x="12" y="20"/>
                </a:lnTo>
                <a:lnTo>
                  <a:pt x="11" y="22"/>
                </a:lnTo>
                <a:lnTo>
                  <a:pt x="10" y="24"/>
                </a:lnTo>
                <a:lnTo>
                  <a:pt x="7" y="27"/>
                </a:lnTo>
                <a:lnTo>
                  <a:pt x="6" y="29"/>
                </a:lnTo>
                <a:lnTo>
                  <a:pt x="5" y="32"/>
                </a:lnTo>
                <a:lnTo>
                  <a:pt x="4" y="34"/>
                </a:lnTo>
                <a:lnTo>
                  <a:pt x="4" y="36"/>
                </a:lnTo>
                <a:lnTo>
                  <a:pt x="3" y="39"/>
                </a:lnTo>
                <a:lnTo>
                  <a:pt x="1" y="41"/>
                </a:lnTo>
                <a:lnTo>
                  <a:pt x="1" y="44"/>
                </a:lnTo>
                <a:lnTo>
                  <a:pt x="0" y="46"/>
                </a:lnTo>
                <a:lnTo>
                  <a:pt x="0" y="50"/>
                </a:lnTo>
                <a:lnTo>
                  <a:pt x="0" y="52"/>
                </a:lnTo>
                <a:lnTo>
                  <a:pt x="0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5"/>
                </a:lnTo>
                <a:lnTo>
                  <a:pt x="1" y="69"/>
                </a:lnTo>
                <a:lnTo>
                  <a:pt x="3" y="71"/>
                </a:lnTo>
                <a:lnTo>
                  <a:pt x="4" y="74"/>
                </a:lnTo>
                <a:lnTo>
                  <a:pt x="4" y="76"/>
                </a:lnTo>
                <a:lnTo>
                  <a:pt x="5" y="78"/>
                </a:lnTo>
                <a:lnTo>
                  <a:pt x="6" y="81"/>
                </a:lnTo>
                <a:lnTo>
                  <a:pt x="7" y="83"/>
                </a:lnTo>
                <a:lnTo>
                  <a:pt x="10" y="86"/>
                </a:lnTo>
                <a:lnTo>
                  <a:pt x="11" y="87"/>
                </a:lnTo>
                <a:lnTo>
                  <a:pt x="12" y="89"/>
                </a:lnTo>
                <a:lnTo>
                  <a:pt x="15" y="92"/>
                </a:lnTo>
                <a:lnTo>
                  <a:pt x="16" y="93"/>
                </a:lnTo>
                <a:lnTo>
                  <a:pt x="18" y="95"/>
                </a:lnTo>
                <a:lnTo>
                  <a:pt x="19" y="96"/>
                </a:lnTo>
                <a:lnTo>
                  <a:pt x="22" y="99"/>
                </a:lnTo>
                <a:lnTo>
                  <a:pt x="24" y="100"/>
                </a:lnTo>
                <a:lnTo>
                  <a:pt x="27" y="101"/>
                </a:lnTo>
                <a:lnTo>
                  <a:pt x="29" y="102"/>
                </a:lnTo>
                <a:lnTo>
                  <a:pt x="31" y="103"/>
                </a:lnTo>
                <a:lnTo>
                  <a:pt x="34" y="105"/>
                </a:lnTo>
                <a:lnTo>
                  <a:pt x="36" y="106"/>
                </a:lnTo>
                <a:lnTo>
                  <a:pt x="39" y="107"/>
                </a:lnTo>
                <a:lnTo>
                  <a:pt x="41" y="107"/>
                </a:lnTo>
                <a:lnTo>
                  <a:pt x="43" y="108"/>
                </a:lnTo>
                <a:lnTo>
                  <a:pt x="46" y="108"/>
                </a:lnTo>
                <a:lnTo>
                  <a:pt x="49" y="108"/>
                </a:lnTo>
                <a:lnTo>
                  <a:pt x="52" y="109"/>
                </a:lnTo>
                <a:lnTo>
                  <a:pt x="54" y="109"/>
                </a:lnTo>
                <a:lnTo>
                  <a:pt x="58" y="109"/>
                </a:lnTo>
                <a:lnTo>
                  <a:pt x="60" y="108"/>
                </a:lnTo>
                <a:lnTo>
                  <a:pt x="63" y="108"/>
                </a:lnTo>
                <a:lnTo>
                  <a:pt x="65" y="108"/>
                </a:lnTo>
                <a:lnTo>
                  <a:pt x="69" y="107"/>
                </a:lnTo>
                <a:lnTo>
                  <a:pt x="71" y="107"/>
                </a:lnTo>
                <a:lnTo>
                  <a:pt x="73" y="106"/>
                </a:lnTo>
                <a:lnTo>
                  <a:pt x="76" y="105"/>
                </a:lnTo>
                <a:lnTo>
                  <a:pt x="78" y="103"/>
                </a:lnTo>
                <a:lnTo>
                  <a:pt x="81" y="102"/>
                </a:lnTo>
                <a:lnTo>
                  <a:pt x="83" y="101"/>
                </a:lnTo>
                <a:lnTo>
                  <a:pt x="85" y="100"/>
                </a:lnTo>
                <a:lnTo>
                  <a:pt x="87" y="99"/>
                </a:lnTo>
                <a:lnTo>
                  <a:pt x="89" y="96"/>
                </a:lnTo>
                <a:lnTo>
                  <a:pt x="91" y="95"/>
                </a:lnTo>
                <a:lnTo>
                  <a:pt x="93" y="93"/>
                </a:lnTo>
                <a:lnTo>
                  <a:pt x="95" y="92"/>
                </a:lnTo>
                <a:lnTo>
                  <a:pt x="96" y="89"/>
                </a:lnTo>
                <a:lnTo>
                  <a:pt x="99" y="87"/>
                </a:lnTo>
                <a:lnTo>
                  <a:pt x="100" y="86"/>
                </a:lnTo>
                <a:lnTo>
                  <a:pt x="101" y="83"/>
                </a:lnTo>
                <a:lnTo>
                  <a:pt x="102" y="81"/>
                </a:lnTo>
                <a:lnTo>
                  <a:pt x="103" y="78"/>
                </a:lnTo>
                <a:lnTo>
                  <a:pt x="105" y="76"/>
                </a:lnTo>
                <a:lnTo>
                  <a:pt x="106" y="74"/>
                </a:lnTo>
                <a:lnTo>
                  <a:pt x="107" y="71"/>
                </a:lnTo>
                <a:lnTo>
                  <a:pt x="107" y="69"/>
                </a:lnTo>
                <a:lnTo>
                  <a:pt x="108" y="65"/>
                </a:lnTo>
                <a:lnTo>
                  <a:pt x="108" y="63"/>
                </a:lnTo>
                <a:lnTo>
                  <a:pt x="108" y="60"/>
                </a:lnTo>
                <a:lnTo>
                  <a:pt x="109" y="58"/>
                </a:lnTo>
                <a:lnTo>
                  <a:pt x="109" y="54"/>
                </a:lnTo>
                <a:lnTo>
                  <a:pt x="109" y="52"/>
                </a:lnTo>
                <a:lnTo>
                  <a:pt x="108" y="50"/>
                </a:lnTo>
                <a:lnTo>
                  <a:pt x="108" y="46"/>
                </a:lnTo>
                <a:lnTo>
                  <a:pt x="108" y="44"/>
                </a:lnTo>
                <a:lnTo>
                  <a:pt x="107" y="41"/>
                </a:lnTo>
                <a:lnTo>
                  <a:pt x="107" y="39"/>
                </a:lnTo>
                <a:lnTo>
                  <a:pt x="106" y="36"/>
                </a:lnTo>
                <a:lnTo>
                  <a:pt x="105" y="34"/>
                </a:lnTo>
                <a:lnTo>
                  <a:pt x="103" y="32"/>
                </a:lnTo>
                <a:lnTo>
                  <a:pt x="102" y="29"/>
                </a:lnTo>
                <a:lnTo>
                  <a:pt x="101" y="27"/>
                </a:lnTo>
                <a:lnTo>
                  <a:pt x="100" y="24"/>
                </a:lnTo>
                <a:lnTo>
                  <a:pt x="99" y="22"/>
                </a:lnTo>
                <a:lnTo>
                  <a:pt x="96" y="20"/>
                </a:lnTo>
                <a:lnTo>
                  <a:pt x="95" y="18"/>
                </a:lnTo>
                <a:lnTo>
                  <a:pt x="93" y="16"/>
                </a:lnTo>
                <a:lnTo>
                  <a:pt x="91" y="15"/>
                </a:lnTo>
                <a:lnTo>
                  <a:pt x="89" y="12"/>
                </a:lnTo>
                <a:lnTo>
                  <a:pt x="87" y="11"/>
                </a:lnTo>
                <a:lnTo>
                  <a:pt x="85" y="10"/>
                </a:lnTo>
                <a:lnTo>
                  <a:pt x="83" y="8"/>
                </a:lnTo>
                <a:lnTo>
                  <a:pt x="81" y="6"/>
                </a:lnTo>
                <a:lnTo>
                  <a:pt x="78" y="5"/>
                </a:lnTo>
                <a:lnTo>
                  <a:pt x="76" y="4"/>
                </a:lnTo>
                <a:lnTo>
                  <a:pt x="73" y="4"/>
                </a:lnTo>
                <a:lnTo>
                  <a:pt x="71" y="3"/>
                </a:lnTo>
                <a:lnTo>
                  <a:pt x="69" y="2"/>
                </a:lnTo>
                <a:lnTo>
                  <a:pt x="65" y="2"/>
                </a:lnTo>
                <a:lnTo>
                  <a:pt x="63" y="0"/>
                </a:lnTo>
                <a:lnTo>
                  <a:pt x="60" y="0"/>
                </a:lnTo>
                <a:lnTo>
                  <a:pt x="58" y="0"/>
                </a:lnTo>
                <a:lnTo>
                  <a:pt x="54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633" name="Line 58"/>
          <p:cNvSpPr>
            <a:spLocks noChangeShapeType="1"/>
          </p:cNvSpPr>
          <p:nvPr/>
        </p:nvSpPr>
        <p:spPr bwMode="auto">
          <a:xfrm>
            <a:off x="7128123" y="5237857"/>
            <a:ext cx="30321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634" name="Line 59"/>
          <p:cNvSpPr>
            <a:spLocks noChangeShapeType="1"/>
          </p:cNvSpPr>
          <p:nvPr/>
        </p:nvSpPr>
        <p:spPr bwMode="auto">
          <a:xfrm>
            <a:off x="7128123" y="4706045"/>
            <a:ext cx="40005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635" name="Line 60"/>
          <p:cNvSpPr>
            <a:spLocks noChangeShapeType="1"/>
          </p:cNvSpPr>
          <p:nvPr/>
        </p:nvSpPr>
        <p:spPr bwMode="auto">
          <a:xfrm flipH="1">
            <a:off x="8194923" y="4706045"/>
            <a:ext cx="4191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636" name="Line 61"/>
          <p:cNvSpPr>
            <a:spLocks noChangeShapeType="1"/>
          </p:cNvSpPr>
          <p:nvPr/>
        </p:nvSpPr>
        <p:spPr bwMode="auto">
          <a:xfrm flipH="1">
            <a:off x="8194923" y="5237857"/>
            <a:ext cx="419100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4637" name="Rectangle 62"/>
          <p:cNvSpPr>
            <a:spLocks noChangeArrowheads="1"/>
          </p:cNvSpPr>
          <p:nvPr/>
        </p:nvSpPr>
        <p:spPr bwMode="auto">
          <a:xfrm>
            <a:off x="7993311" y="5152132"/>
            <a:ext cx="173037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38" name="Rectangle 63"/>
          <p:cNvSpPr>
            <a:spLocks noChangeArrowheads="1"/>
          </p:cNvSpPr>
          <p:nvPr/>
        </p:nvSpPr>
        <p:spPr bwMode="auto">
          <a:xfrm>
            <a:off x="6993186" y="5915720"/>
            <a:ext cx="17446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500">
                <a:solidFill>
                  <a:srgbClr val="000000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(</a:t>
            </a:r>
            <a:r>
              <a:rPr lang="en-US" altLang="zh-TW" sz="1500">
                <a:solidFill>
                  <a:srgbClr val="000000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c) Graphical symbol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4639" name="Rectangle 64"/>
          <p:cNvSpPr>
            <a:spLocks noChangeArrowheads="1"/>
          </p:cNvSpPr>
          <p:nvPr/>
        </p:nvSpPr>
        <p:spPr bwMode="auto">
          <a:xfrm>
            <a:off x="602202" y="228600"/>
            <a:ext cx="4401846" cy="42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87000"/>
              </a:lnSpc>
            </a:pPr>
            <a:r>
              <a:rPr lang="en-US" altLang="zh-TW" sz="2800" b="1" dirty="0">
                <a:solidFill>
                  <a:schemeClr val="tx2"/>
                </a:solidFill>
                <a:ea typeface="新細明體" panose="02020500000000000000" pitchFamily="18" charset="-120"/>
              </a:rPr>
              <a:t>Master-Slave  D Flip Flop</a:t>
            </a:r>
          </a:p>
        </p:txBody>
      </p:sp>
      <p:sp>
        <p:nvSpPr>
          <p:cNvPr id="6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9057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47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47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87" y="1478937"/>
            <a:ext cx="6693692" cy="4958859"/>
          </a:xfrm>
          <a:prstGeom prst="rect">
            <a:avLst/>
          </a:prstGeom>
        </p:spPr>
      </p:pic>
      <p:grpSp>
        <p:nvGrpSpPr>
          <p:cNvPr id="25602" name="Group 88"/>
          <p:cNvGrpSpPr>
            <a:grpSpLocks/>
          </p:cNvGrpSpPr>
          <p:nvPr/>
        </p:nvGrpSpPr>
        <p:grpSpPr bwMode="auto">
          <a:xfrm>
            <a:off x="6444208" y="1124744"/>
            <a:ext cx="2130425" cy="1165225"/>
            <a:chOff x="4032" y="2304"/>
            <a:chExt cx="1342" cy="734"/>
          </a:xfrm>
        </p:grpSpPr>
        <p:sp>
          <p:nvSpPr>
            <p:cNvPr id="25605" name="Rectangle 70"/>
            <p:cNvSpPr>
              <a:spLocks noChangeArrowheads="1"/>
            </p:cNvSpPr>
            <p:nvPr/>
          </p:nvSpPr>
          <p:spPr bwMode="auto">
            <a:xfrm>
              <a:off x="4638" y="2304"/>
              <a:ext cx="465" cy="734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5606" name="Rectangle 71"/>
            <p:cNvSpPr>
              <a:spLocks noChangeArrowheads="1"/>
            </p:cNvSpPr>
            <p:nvPr/>
          </p:nvSpPr>
          <p:spPr bwMode="auto">
            <a:xfrm>
              <a:off x="4687" y="2433"/>
              <a:ext cx="101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300">
                  <a:solidFill>
                    <a:srgbClr val="000000"/>
                  </a:solidFill>
                  <a:latin typeface="Times-Roman"/>
                  <a:ea typeface="新細明體" panose="02020500000000000000" pitchFamily="18" charset="-120"/>
                </a:rPr>
                <a:t>D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5607" name="Rectangle 72"/>
            <p:cNvSpPr>
              <a:spLocks noChangeArrowheads="1"/>
            </p:cNvSpPr>
            <p:nvPr/>
          </p:nvSpPr>
          <p:spPr bwMode="auto">
            <a:xfrm>
              <a:off x="4957" y="2428"/>
              <a:ext cx="101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300">
                  <a:solidFill>
                    <a:srgbClr val="000000"/>
                  </a:solidFill>
                  <a:latin typeface="Times-Roman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5608" name="Line 73"/>
            <p:cNvSpPr>
              <a:spLocks noChangeShapeType="1"/>
            </p:cNvSpPr>
            <p:nvPr/>
          </p:nvSpPr>
          <p:spPr bwMode="auto">
            <a:xfrm flipH="1">
              <a:off x="4974" y="2793"/>
              <a:ext cx="52" cy="2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609" name="Freeform 74"/>
            <p:cNvSpPr>
              <a:spLocks/>
            </p:cNvSpPr>
            <p:nvPr/>
          </p:nvSpPr>
          <p:spPr bwMode="auto">
            <a:xfrm>
              <a:off x="4638" y="2806"/>
              <a:ext cx="91" cy="91"/>
            </a:xfrm>
            <a:custGeom>
              <a:avLst/>
              <a:gdLst>
                <a:gd name="T0" fmla="*/ 0 w 157"/>
                <a:gd name="T1" fmla="*/ 91 h 157"/>
                <a:gd name="T2" fmla="*/ 91 w 157"/>
                <a:gd name="T3" fmla="*/ 52 h 157"/>
                <a:gd name="T4" fmla="*/ 0 w 157"/>
                <a:gd name="T5" fmla="*/ 0 h 15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57" h="157">
                  <a:moveTo>
                    <a:pt x="0" y="157"/>
                  </a:moveTo>
                  <a:lnTo>
                    <a:pt x="157" y="90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610" name="Line 75"/>
            <p:cNvSpPr>
              <a:spLocks noChangeShapeType="1"/>
            </p:cNvSpPr>
            <p:nvPr/>
          </p:nvSpPr>
          <p:spPr bwMode="auto">
            <a:xfrm>
              <a:off x="4368" y="2859"/>
              <a:ext cx="27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611" name="Line 76"/>
            <p:cNvSpPr>
              <a:spLocks noChangeShapeType="1"/>
            </p:cNvSpPr>
            <p:nvPr/>
          </p:nvSpPr>
          <p:spPr bwMode="auto">
            <a:xfrm>
              <a:off x="4368" y="2484"/>
              <a:ext cx="270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612" name="Line 77"/>
            <p:cNvSpPr>
              <a:spLocks noChangeShapeType="1"/>
            </p:cNvSpPr>
            <p:nvPr/>
          </p:nvSpPr>
          <p:spPr bwMode="auto">
            <a:xfrm flipH="1">
              <a:off x="5103" y="2484"/>
              <a:ext cx="271" cy="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613" name="Line 78"/>
            <p:cNvSpPr>
              <a:spLocks noChangeShapeType="1"/>
            </p:cNvSpPr>
            <p:nvPr/>
          </p:nvSpPr>
          <p:spPr bwMode="auto">
            <a:xfrm flipH="1">
              <a:off x="5103" y="2858"/>
              <a:ext cx="271" cy="1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614" name="Rectangle 79"/>
            <p:cNvSpPr>
              <a:spLocks noChangeArrowheads="1"/>
            </p:cNvSpPr>
            <p:nvPr/>
          </p:nvSpPr>
          <p:spPr bwMode="auto">
            <a:xfrm>
              <a:off x="4957" y="2796"/>
              <a:ext cx="101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300">
                  <a:solidFill>
                    <a:srgbClr val="000000"/>
                  </a:solidFill>
                  <a:latin typeface="Times-Roman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5615" name="Rectangle 81"/>
            <p:cNvSpPr>
              <a:spLocks noChangeArrowheads="1"/>
            </p:cNvSpPr>
            <p:nvPr/>
          </p:nvSpPr>
          <p:spPr bwMode="auto">
            <a:xfrm>
              <a:off x="4032" y="2790"/>
              <a:ext cx="274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TW" sz="1300">
                  <a:solidFill>
                    <a:srgbClr val="000000"/>
                  </a:solidFill>
                  <a:latin typeface="Times-Roman"/>
                  <a:ea typeface="新細明體" panose="02020500000000000000" pitchFamily="18" charset="-120"/>
                </a:rPr>
                <a:t>Clock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25603" name="Rectangle 86"/>
          <p:cNvSpPr>
            <a:spLocks noChangeArrowheads="1"/>
          </p:cNvSpPr>
          <p:nvPr/>
        </p:nvSpPr>
        <p:spPr bwMode="auto">
          <a:xfrm>
            <a:off x="428234" y="228600"/>
            <a:ext cx="8153899" cy="42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87000"/>
              </a:lnSpc>
            </a:pPr>
            <a:r>
              <a:rPr lang="en-US" altLang="zh-TW" sz="2800" b="1" dirty="0">
                <a:solidFill>
                  <a:schemeClr val="tx2"/>
                </a:solidFill>
                <a:ea typeface="新細明體" panose="02020500000000000000" pitchFamily="18" charset="-120"/>
              </a:rPr>
              <a:t>Appendix</a:t>
            </a:r>
            <a:r>
              <a:rPr lang="en-US" altLang="zh-TW" sz="2800" b="1" dirty="0" smtClean="0">
                <a:solidFill>
                  <a:schemeClr val="tx2"/>
                </a:solidFill>
                <a:ea typeface="新細明體" panose="02020500000000000000" pitchFamily="18" charset="-120"/>
              </a:rPr>
              <a:t>:</a:t>
            </a:r>
            <a:r>
              <a:rPr lang="zh-TW" altLang="en-US" sz="2800" b="1" dirty="0" smtClean="0">
                <a:solidFill>
                  <a:schemeClr val="tx2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2800" b="1" dirty="0" smtClean="0">
                <a:solidFill>
                  <a:schemeClr val="tx2"/>
                </a:solidFill>
                <a:ea typeface="新細明體" panose="02020500000000000000" pitchFamily="18" charset="-120"/>
              </a:rPr>
              <a:t>Positive  </a:t>
            </a:r>
            <a:r>
              <a:rPr lang="en-US" altLang="zh-TW" sz="2800" b="1" dirty="0">
                <a:solidFill>
                  <a:schemeClr val="tx2"/>
                </a:solidFill>
                <a:ea typeface="新細明體" panose="02020500000000000000" pitchFamily="18" charset="-120"/>
              </a:rPr>
              <a:t>Edge-Triggered D Flip Flop</a:t>
            </a:r>
          </a:p>
        </p:txBody>
      </p:sp>
      <p:sp>
        <p:nvSpPr>
          <p:cNvPr id="16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768360" y="2636912"/>
            <a:ext cx="227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標楷體"/>
              </a:rPr>
              <a:t>'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76100" y="3707740"/>
            <a:ext cx="227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標楷體"/>
              </a:rPr>
              <a:t>'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9247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39552" y="785768"/>
            <a:ext cx="712879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536D2"/>
              </a:buClr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The operation of the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circuit is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as follows.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536D2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When Clock =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115616" y="1578542"/>
            <a:ext cx="69847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lvl="0" eaLnBrk="1" hangingPunct="1">
              <a:spcBef>
                <a:spcPts val="0"/>
              </a:spcBef>
              <a:buFontTx/>
              <a:buChar char="•"/>
            </a:pPr>
            <a:r>
              <a:rPr lang="en-US" altLang="zh-TW" dirty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The S and R inputs of the output latch are maintained at the </a:t>
            </a:r>
            <a:r>
              <a:rPr lang="en-US" altLang="zh-TW" dirty="0" smtClean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</a:t>
            </a:r>
          </a:p>
          <a:p>
            <a:pPr lvl="0" eaLnBrk="1" hangingPunct="1">
              <a:spcBef>
                <a:spcPts val="0"/>
              </a:spcBef>
            </a:pPr>
            <a:r>
              <a:rPr lang="en-US" altLang="zh-TW" dirty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</a:t>
            </a:r>
            <a:r>
              <a:rPr lang="en-US" altLang="zh-TW" dirty="0" smtClean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 logic-1</a:t>
            </a:r>
            <a:r>
              <a:rPr lang="en-US" altLang="zh-TW" dirty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. This causes the output to remain </a:t>
            </a:r>
            <a:r>
              <a:rPr lang="en-US" altLang="zh-TW" dirty="0" smtClean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in its </a:t>
            </a:r>
            <a:r>
              <a:rPr lang="en-US" altLang="zh-TW" dirty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present state. 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39552" y="2374406"/>
            <a:ext cx="71287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536D2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When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Clock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changes to 1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080898" y="2782087"/>
            <a:ext cx="69847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lvl="0" eaLnBrk="1" hangingPunct="1">
              <a:spcBef>
                <a:spcPts val="0"/>
              </a:spcBef>
              <a:buFontTx/>
              <a:buChar char="•"/>
            </a:pPr>
            <a:r>
              <a:rPr lang="en-US" altLang="zh-TW" dirty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If D = </a:t>
            </a:r>
            <a:r>
              <a:rPr lang="en-US" altLang="zh-TW" dirty="0" smtClean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0, R’ changes </a:t>
            </a:r>
            <a:r>
              <a:rPr lang="en-US" altLang="zh-TW" dirty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to 0. This causes the flip-flop to go to the </a:t>
            </a:r>
            <a:r>
              <a:rPr lang="en-US" altLang="zh-TW" dirty="0" smtClean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</a:t>
            </a:r>
          </a:p>
          <a:p>
            <a:pPr lvl="0" eaLnBrk="1" hangingPunct="1">
              <a:spcBef>
                <a:spcPts val="0"/>
              </a:spcBef>
            </a:pPr>
            <a:r>
              <a:rPr lang="en-US" altLang="zh-TW" dirty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</a:t>
            </a:r>
            <a:r>
              <a:rPr lang="en-US" altLang="zh-TW" dirty="0" smtClean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 reset </a:t>
            </a:r>
            <a:r>
              <a:rPr lang="en-US" altLang="zh-TW" dirty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state, making Q = 0.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39552" y="4233282"/>
            <a:ext cx="712879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536D2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After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Clock changes to 1, any 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further changes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in D will not affect the output latch as long as Clock = 1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971600" y="4899064"/>
            <a:ext cx="7488831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lvl="0" eaLnBrk="1" hangingPunct="1">
              <a:spcBef>
                <a:spcPts val="0"/>
              </a:spcBef>
              <a:buFontTx/>
              <a:buChar char="•"/>
            </a:pPr>
            <a:r>
              <a:rPr lang="en-US" altLang="zh-TW" dirty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If there is a change in the D input from 0 to 1, R’ remains at 0, </a:t>
            </a:r>
            <a:r>
              <a:rPr lang="en-US" altLang="zh-TW" dirty="0" smtClean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</a:t>
            </a:r>
          </a:p>
          <a:p>
            <a:pPr lvl="0" eaLnBrk="1" hangingPunct="1">
              <a:spcBef>
                <a:spcPts val="0"/>
              </a:spcBef>
            </a:pPr>
            <a:r>
              <a:rPr lang="en-US" altLang="zh-TW" dirty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</a:t>
            </a:r>
            <a:r>
              <a:rPr lang="en-US" altLang="zh-TW" dirty="0" smtClean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making </a:t>
            </a:r>
            <a:r>
              <a:rPr lang="en-US" altLang="zh-TW" dirty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Q </a:t>
            </a:r>
            <a:r>
              <a:rPr lang="en-US" altLang="zh-TW" dirty="0" smtClean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stay at </a:t>
            </a:r>
            <a:r>
              <a:rPr lang="en-US" altLang="zh-TW" dirty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0.</a:t>
            </a:r>
          </a:p>
          <a:p>
            <a:pPr lvl="0" eaLnBrk="1" hangingPunct="1">
              <a:spcBef>
                <a:spcPts val="600"/>
              </a:spcBef>
              <a:buFontTx/>
              <a:buChar char="•"/>
            </a:pPr>
            <a:r>
              <a:rPr lang="en-US" altLang="zh-TW" dirty="0" smtClean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If there is a change in the D input from </a:t>
            </a:r>
            <a:r>
              <a:rPr lang="en-US" altLang="zh-TW" dirty="0" smtClean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 </a:t>
            </a:r>
            <a:r>
              <a:rPr lang="en-US" altLang="zh-TW" dirty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to </a:t>
            </a:r>
            <a:r>
              <a:rPr lang="en-US" altLang="zh-TW" dirty="0" smtClean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0, S’ </a:t>
            </a:r>
            <a:r>
              <a:rPr lang="en-US" altLang="zh-TW" dirty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remains at 0,  </a:t>
            </a:r>
          </a:p>
          <a:p>
            <a:pPr lvl="0" eaLnBrk="1" hangingPunct="1">
              <a:spcBef>
                <a:spcPts val="0"/>
              </a:spcBef>
            </a:pPr>
            <a:r>
              <a:rPr lang="en-US" altLang="zh-TW" dirty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 making Q stay at </a:t>
            </a:r>
            <a:r>
              <a:rPr lang="en-US" altLang="zh-TW" dirty="0" smtClean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1.</a:t>
            </a:r>
            <a:endParaRPr lang="en-US" altLang="zh-TW" dirty="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  <a:p>
            <a:pPr lvl="0" eaLnBrk="1" hangingPunct="1">
              <a:spcBef>
                <a:spcPts val="0"/>
              </a:spcBef>
              <a:buFontTx/>
              <a:buChar char="•"/>
            </a:pPr>
            <a:endParaRPr lang="en-US" altLang="zh-TW" dirty="0" smtClean="0">
              <a:solidFill>
                <a:srgbClr val="000000"/>
              </a:solidFill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10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prstGeom prst="rect">
            <a:avLst/>
          </a:prstGeo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Rectangle 86"/>
          <p:cNvSpPr>
            <a:spLocks noChangeArrowheads="1"/>
          </p:cNvSpPr>
          <p:nvPr/>
        </p:nvSpPr>
        <p:spPr bwMode="auto">
          <a:xfrm>
            <a:off x="467544" y="228600"/>
            <a:ext cx="8153899" cy="42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87000"/>
              </a:lnSpc>
            </a:pPr>
            <a:r>
              <a:rPr lang="en-US" altLang="zh-TW" sz="2800" b="1" dirty="0">
                <a:solidFill>
                  <a:schemeClr val="tx2"/>
                </a:solidFill>
                <a:ea typeface="新細明體" panose="02020500000000000000" pitchFamily="18" charset="-120"/>
              </a:rPr>
              <a:t>Appendix</a:t>
            </a:r>
            <a:r>
              <a:rPr lang="en-US" altLang="zh-TW" sz="2800" b="1" dirty="0" smtClean="0">
                <a:solidFill>
                  <a:schemeClr val="tx2"/>
                </a:solidFill>
                <a:ea typeface="新細明體" panose="02020500000000000000" pitchFamily="18" charset="-120"/>
              </a:rPr>
              <a:t>:</a:t>
            </a:r>
            <a:r>
              <a:rPr lang="zh-TW" altLang="en-US" sz="2800" b="1" dirty="0" smtClean="0">
                <a:solidFill>
                  <a:schemeClr val="tx2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2800" b="1" dirty="0" smtClean="0">
                <a:solidFill>
                  <a:schemeClr val="tx2"/>
                </a:solidFill>
                <a:ea typeface="新細明體" panose="02020500000000000000" pitchFamily="18" charset="-120"/>
              </a:rPr>
              <a:t>Positive  </a:t>
            </a:r>
            <a:r>
              <a:rPr lang="en-US" altLang="zh-TW" sz="2800" b="1" dirty="0">
                <a:solidFill>
                  <a:schemeClr val="tx2"/>
                </a:solidFill>
                <a:ea typeface="新細明體" panose="02020500000000000000" pitchFamily="18" charset="-120"/>
              </a:rPr>
              <a:t>Edge-Triggered D Flip Flop</a:t>
            </a: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1079612" y="3430741"/>
            <a:ext cx="698477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lvl="0" eaLnBrk="1" hangingPunct="1">
              <a:spcBef>
                <a:spcPts val="0"/>
              </a:spcBef>
              <a:buFontTx/>
              <a:buChar char="•"/>
            </a:pPr>
            <a:r>
              <a:rPr lang="en-US" altLang="zh-TW" dirty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If D = </a:t>
            </a:r>
            <a:r>
              <a:rPr lang="en-US" altLang="zh-TW" dirty="0" smtClean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1, S’ changes </a:t>
            </a:r>
            <a:r>
              <a:rPr lang="en-US" altLang="zh-TW" dirty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to 0. This causes the flip-flop to go to the </a:t>
            </a:r>
            <a:r>
              <a:rPr lang="en-US" altLang="zh-TW" dirty="0" smtClean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</a:t>
            </a:r>
          </a:p>
          <a:p>
            <a:pPr lvl="0" eaLnBrk="1" hangingPunct="1">
              <a:spcBef>
                <a:spcPts val="0"/>
              </a:spcBef>
            </a:pPr>
            <a:r>
              <a:rPr lang="en-US" altLang="zh-TW" dirty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</a:t>
            </a:r>
            <a:r>
              <a:rPr lang="en-US" altLang="zh-TW" dirty="0" smtClean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  set </a:t>
            </a:r>
            <a:r>
              <a:rPr lang="en-US" altLang="zh-TW" dirty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state, making Q = </a:t>
            </a:r>
            <a:r>
              <a:rPr lang="en-US" altLang="zh-TW" dirty="0" smtClean="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1.</a:t>
            </a:r>
            <a:endParaRPr kumimoji="0" lang="en-US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522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1" y="3560000"/>
            <a:ext cx="6619875" cy="2371725"/>
          </a:xfrm>
          <a:prstGeom prst="rect">
            <a:avLst/>
          </a:prstGeom>
        </p:spPr>
      </p:pic>
      <p:sp>
        <p:nvSpPr>
          <p:cNvPr id="73" name="Rectangle 2"/>
          <p:cNvSpPr txBox="1">
            <a:spLocks noChangeArrowheads="1"/>
          </p:cNvSpPr>
          <p:nvPr/>
        </p:nvSpPr>
        <p:spPr>
          <a:xfrm>
            <a:off x="611560" y="188640"/>
            <a:ext cx="6798336" cy="426142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2pPr>
            <a:lvl3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3pPr>
            <a:lvl4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4pPr>
            <a:lvl5pPr algn="l" rtl="0" eaLnBrk="0" fontAlgn="base" hangingPunct="0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5pPr>
            <a:lvl6pPr marL="4572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6pPr>
            <a:lvl7pPr marL="9144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7pPr>
            <a:lvl8pPr marL="13716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8pPr>
            <a:lvl9pPr marL="1828800" algn="l" rtl="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2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r>
              <a:rPr lang="en-US" altLang="zh-TW" sz="2800" kern="0" dirty="0" smtClean="0">
                <a:ea typeface="新細明體" panose="02020500000000000000" pitchFamily="18" charset="-120"/>
              </a:rPr>
              <a:t>Timing</a:t>
            </a:r>
          </a:p>
        </p:txBody>
      </p:sp>
      <p:sp>
        <p:nvSpPr>
          <p:cNvPr id="7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77" name="Rectangle 3">
            <a:extLst>
              <a:ext uri="{FF2B5EF4-FFF2-40B4-BE49-F238E27FC236}">
                <a16:creationId xmlns:a16="http://schemas.microsoft.com/office/drawing/2014/main" id="{FB049D14-3DCE-4D04-893F-65257E42D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169" y="836712"/>
            <a:ext cx="7772400" cy="270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  <a:cs typeface="標楷體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The </a:t>
            </a: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標楷體"/>
              </a:rPr>
              <a:t>setup time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The minimum time that D input 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標楷體"/>
              </a:rPr>
              <a:t>must be maintained at a constant value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 prior to the occurrence of the clock transition.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The </a:t>
            </a: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標楷體"/>
              </a:rPr>
              <a:t>hold time</a:t>
            </a:r>
          </a:p>
          <a:p>
            <a:pPr lvl="1" eaLnBrk="1" hangingPunct="1">
              <a:buClr>
                <a:srgbClr val="FF0000"/>
              </a:buClr>
            </a:pPr>
            <a:r>
              <a:rPr lang="en-US" altLang="zh-TW" sz="2000" kern="0" dirty="0">
                <a:solidFill>
                  <a:srgbClr val="000000"/>
                </a:solidFill>
                <a:ea typeface="標楷體"/>
              </a:rPr>
              <a:t>The minimum time that D 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input 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ea typeface="標楷體"/>
              </a:rPr>
              <a:t>must not change </a:t>
            </a:r>
            <a:r>
              <a:rPr lang="en-US" altLang="zh-TW" sz="2000" kern="0" dirty="0">
                <a:solidFill>
                  <a:srgbClr val="000000"/>
                </a:solidFill>
                <a:ea typeface="標楷體"/>
              </a:rPr>
              <a:t>after the occurrence of the clock </a:t>
            </a:r>
            <a:r>
              <a:rPr lang="en-US" altLang="zh-TW" sz="2000" kern="0" dirty="0" smtClean="0">
                <a:solidFill>
                  <a:srgbClr val="000000"/>
                </a:solidFill>
                <a:ea typeface="標楷體"/>
              </a:rPr>
              <a:t>transition</a:t>
            </a:r>
            <a:endParaRPr kumimoji="1" lang="zh-TW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010728" y="3212976"/>
            <a:ext cx="671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err="1" smtClean="0">
                <a:solidFill>
                  <a:schemeClr val="accent2"/>
                </a:solidFill>
              </a:rPr>
              <a:t>t</a:t>
            </a:r>
            <a:r>
              <a:rPr lang="en-US" altLang="zh-TW" sz="2000" baseline="-25000" dirty="0" err="1" smtClean="0">
                <a:solidFill>
                  <a:schemeClr val="accent2"/>
                </a:solidFill>
              </a:rPr>
              <a:t>setup</a:t>
            </a:r>
            <a:endParaRPr lang="zh-TW" altLang="en-US" sz="2000" baseline="-25000" dirty="0">
              <a:solidFill>
                <a:schemeClr val="accent2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644008" y="3989336"/>
            <a:ext cx="768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 smtClean="0">
                <a:solidFill>
                  <a:schemeClr val="accent2"/>
                </a:solidFill>
              </a:rPr>
              <a:t>t</a:t>
            </a:r>
            <a:r>
              <a:rPr lang="en-US" altLang="zh-TW" sz="2000" baseline="-25000" dirty="0" err="1" smtClean="0">
                <a:solidFill>
                  <a:schemeClr val="accent2"/>
                </a:solidFill>
              </a:rPr>
              <a:t>hold</a:t>
            </a:r>
            <a:endParaRPr lang="zh-TW" altLang="en-US" sz="2000" baseline="-25000" dirty="0">
              <a:solidFill>
                <a:schemeClr val="accent2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740728" y="6011872"/>
            <a:ext cx="56236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tx1"/>
                </a:solidFill>
              </a:rPr>
              <a:t>Setup and hold times for negative edge-triggered D Flip-flop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76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520742" cy="426142"/>
          </a:xfrm>
        </p:spPr>
        <p:txBody>
          <a:bodyPr/>
          <a:lstStyle/>
          <a:p>
            <a:pPr eaLnBrk="1" hangingPunct="1"/>
            <a:r>
              <a:rPr lang="en-US" altLang="zh-TW" sz="2800" dirty="0" smtClean="0"/>
              <a:t>Review: Combinational Circuits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51520" y="908720"/>
            <a:ext cx="8040688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 eaLnBrk="1" hangingPunct="1">
              <a:lnSpc>
                <a:spcPct val="90000"/>
              </a:lnSpc>
              <a:buClr>
                <a:schemeClr val="accent1"/>
              </a:buClr>
            </a:pPr>
            <a:r>
              <a:rPr lang="en-US" altLang="zh-TW" kern="0" dirty="0" smtClean="0">
                <a:cs typeface="Times New Roman" panose="02020603050405020304" pitchFamily="18" charset="0"/>
              </a:rPr>
              <a:t>contains </a:t>
            </a:r>
            <a:r>
              <a:rPr lang="en-US" altLang="zh-TW" kern="0" dirty="0">
                <a:cs typeface="Times New Roman" panose="02020603050405020304" pitchFamily="18" charset="0"/>
              </a:rPr>
              <a:t>no memory elements</a:t>
            </a:r>
          </a:p>
          <a:p>
            <a:pPr lvl="1" eaLnBrk="1" hangingPunct="1">
              <a:lnSpc>
                <a:spcPct val="90000"/>
              </a:lnSpc>
              <a:buClr>
                <a:schemeClr val="accent1"/>
              </a:buClr>
            </a:pPr>
            <a:r>
              <a:rPr lang="en-US" altLang="zh-TW" kern="0" dirty="0">
                <a:cs typeface="Times New Roman" panose="02020603050405020304" pitchFamily="18" charset="0"/>
              </a:rPr>
              <a:t>the outputs </a:t>
            </a:r>
            <a:r>
              <a:rPr lang="en-US" altLang="zh-TW" kern="0" dirty="0" smtClean="0">
                <a:cs typeface="Times New Roman" panose="02020603050405020304" pitchFamily="18" charset="0"/>
              </a:rPr>
              <a:t>depends </a:t>
            </a:r>
            <a:r>
              <a:rPr lang="en-US" altLang="zh-TW" kern="0" dirty="0">
                <a:cs typeface="Times New Roman" panose="02020603050405020304" pitchFamily="18" charset="0"/>
              </a:rPr>
              <a:t>on the </a:t>
            </a:r>
            <a:r>
              <a:rPr lang="en-US" altLang="zh-TW" kern="0" dirty="0" smtClean="0">
                <a:cs typeface="Times New Roman" panose="02020603050405020304" pitchFamily="18" charset="0"/>
              </a:rPr>
              <a:t>inputs only</a:t>
            </a:r>
            <a:endParaRPr lang="en-US" altLang="zh-TW" kern="0" dirty="0">
              <a:cs typeface="Times New Roman" panose="02020603050405020304" pitchFamily="18" charset="0"/>
            </a:endParaRPr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555776" y="2348880"/>
            <a:ext cx="2016224" cy="936104"/>
          </a:xfrm>
          <a:prstGeom prst="rect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Combinational Circuit</a:t>
            </a:r>
            <a:endParaRPr kumimoji="0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6" name="直線單箭頭接點 25"/>
          <p:cNvCxnSpPr>
            <a:endCxn id="25" idx="1"/>
          </p:cNvCxnSpPr>
          <p:nvPr/>
        </p:nvCxnSpPr>
        <p:spPr>
          <a:xfrm>
            <a:off x="1674168" y="2816932"/>
            <a:ext cx="88160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27" name="直線單箭頭接點 26"/>
          <p:cNvCxnSpPr>
            <a:stCxn id="25" idx="3"/>
          </p:cNvCxnSpPr>
          <p:nvPr/>
        </p:nvCxnSpPr>
        <p:spPr>
          <a:xfrm>
            <a:off x="4572000" y="2816932"/>
            <a:ext cx="630560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28" name="文字方塊 27"/>
          <p:cNvSpPr txBox="1"/>
          <p:nvPr/>
        </p:nvSpPr>
        <p:spPr>
          <a:xfrm>
            <a:off x="1898948" y="244760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840716" y="2354159"/>
            <a:ext cx="124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Y = F(I)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20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47849" y="228600"/>
            <a:ext cx="3924151" cy="426142"/>
          </a:xfrm>
        </p:spPr>
        <p:txBody>
          <a:bodyPr/>
          <a:lstStyle/>
          <a:p>
            <a:r>
              <a:rPr lang="en-US" altLang="zh-TW" sz="2800" dirty="0" smtClean="0">
                <a:ea typeface="新細明體" panose="02020500000000000000" pitchFamily="18" charset="-120"/>
              </a:rPr>
              <a:t>Asynchronous Inputs 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內容版面配置區 2"/>
          <p:cNvSpPr txBox="1">
            <a:spLocks/>
          </p:cNvSpPr>
          <p:nvPr/>
        </p:nvSpPr>
        <p:spPr>
          <a:xfrm>
            <a:off x="342628" y="836712"/>
            <a:ext cx="7848872" cy="2808312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kumimoji="0"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kumimoji="0"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Asynchronous inputs that are used to force the flip flop to a particular state independently of the clock.</a:t>
            </a: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Preset (direct set): </a:t>
            </a:r>
          </a:p>
          <a:p>
            <a:pPr marL="886968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EB80A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The input that sets the flip-flop to 1.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Clear (direct reset)</a:t>
            </a:r>
          </a:p>
          <a:p>
            <a:pPr marL="886968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EB80A"/>
              </a:buClr>
              <a:buSzTx/>
              <a:buFont typeface="Wingdings" panose="05000000000000000000" pitchFamily="2" charset="2"/>
              <a:buChar char="u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The input that sets the flip-flop to 0.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395536" y="3825433"/>
            <a:ext cx="7848872" cy="1584176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kumimoji="0"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kumimoji="0"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When power is turned on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, the state of flip-flop is unknown. </a:t>
            </a: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  <a:sym typeface="Wingdings" panose="05000000000000000000" pitchFamily="2" charset="2"/>
              </a:rPr>
              <a:t>The direct inputs are used to bring all flip-flops to a known starting state.</a:t>
            </a: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27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47849" y="228600"/>
            <a:ext cx="3826368" cy="426142"/>
          </a:xfrm>
        </p:spPr>
        <p:txBody>
          <a:bodyPr/>
          <a:lstStyle/>
          <a:p>
            <a:r>
              <a:rPr lang="en-US" altLang="zh-TW" sz="2800" dirty="0" smtClean="0">
                <a:ea typeface="新細明體" panose="02020500000000000000" pitchFamily="18" charset="-120"/>
              </a:rPr>
              <a:t>Asynchronous Reset </a:t>
            </a: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539750" y="4292600"/>
            <a:ext cx="8208963" cy="178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  <a:cs typeface="+mn-cs"/>
              </a:rPr>
              <a:t>Note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  <a:cs typeface="+mn-cs"/>
              </a:rPr>
              <a:t>reset signal (R)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  <a:cs typeface="+mn-cs"/>
              </a:rPr>
              <a:t>for D flip flop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  <a:cs typeface="+mn-cs"/>
              </a:rPr>
              <a:t> If R = 0, the output Q is cleared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  <a:cs typeface="+mn-cs"/>
              </a:rPr>
              <a:t> This event can occur at any time, regardless of the value of the CLK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TW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277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981075"/>
            <a:ext cx="551497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340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47849" y="228600"/>
            <a:ext cx="5684248" cy="426142"/>
          </a:xfrm>
        </p:spPr>
        <p:txBody>
          <a:bodyPr/>
          <a:lstStyle/>
          <a:p>
            <a:r>
              <a:rPr lang="en-US" altLang="zh-TW" sz="2800" dirty="0">
                <a:ea typeface="新細明體" panose="02020500000000000000" pitchFamily="18" charset="-120"/>
              </a:rPr>
              <a:t>Appendix: </a:t>
            </a:r>
            <a:r>
              <a:rPr lang="en-US" altLang="zh-TW" sz="2800" dirty="0" smtClean="0">
                <a:ea typeface="新細明體" panose="02020500000000000000" pitchFamily="18" charset="-120"/>
              </a:rPr>
              <a:t>Asynchronous Reset 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2" name="Picture 1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80728"/>
            <a:ext cx="6826250" cy="522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字方塊 12"/>
          <p:cNvSpPr txBox="1"/>
          <p:nvPr/>
        </p:nvSpPr>
        <p:spPr>
          <a:xfrm>
            <a:off x="1022508" y="5339209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/>
                <a:ea typeface="微軟正黑體" panose="020B0604030504040204" pitchFamily="34" charset="-120"/>
                <a:cs typeface="+mn-cs"/>
              </a:rPr>
              <a:t>0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635624" y="2123728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329798" y="3764051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/>
                <a:ea typeface="微軟正黑體" panose="020B0604030504040204" pitchFamily="34" charset="-120"/>
                <a:cs typeface="+mn-cs"/>
              </a:rPr>
              <a:t>1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329798" y="206316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 MT"/>
                <a:ea typeface="微軟正黑體" panose="020B0604030504040204" pitchFamily="34" charset="-120"/>
                <a:cs typeface="+mn-cs"/>
              </a:rPr>
              <a:t>0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 MT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27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4606280" cy="800989"/>
          </a:xfrm>
        </p:spPr>
        <p:txBody>
          <a:bodyPr wrap="square"/>
          <a:lstStyle/>
          <a:p>
            <a:r>
              <a:rPr lang="en-US" altLang="zh-TW" sz="2800" dirty="0" smtClean="0">
                <a:ea typeface="新細明體" panose="02020500000000000000" pitchFamily="18" charset="-120"/>
              </a:rPr>
              <a:t>Parallel Data Transfer</a:t>
            </a:r>
          </a:p>
        </p:txBody>
      </p:sp>
      <p:pic>
        <p:nvPicPr>
          <p:cNvPr id="33795" name="Picture 3" descr="TOC F 05-27 -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81200"/>
            <a:ext cx="6858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381000" y="914400"/>
            <a:ext cx="84201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342900" indent="-342900">
              <a:lnSpc>
                <a:spcPct val="75000"/>
              </a:lnSpc>
              <a:spcBef>
                <a:spcPct val="65000"/>
              </a:spcBef>
              <a:buSzPct val="100000"/>
              <a:buChar char="°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SzPct val="100000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Tx/>
              <a:buSzPct val="100000"/>
              <a:buFontTx/>
              <a:buChar char="°"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Flip flops store outputs from combinational logic</a:t>
            </a:r>
          </a:p>
          <a:p>
            <a:pPr marL="342900" marR="0" lvl="0" indent="-34290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Tx/>
              <a:buSzPct val="100000"/>
              <a:buFontTx/>
              <a:buChar char="°"/>
              <a:tabLst/>
              <a:defRPr/>
            </a:pPr>
            <a:r>
              <a:rPr kumimoji="0" lang="en-US" altLang="zh-TW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Multiple flops can store a collection of data</a:t>
            </a:r>
            <a:endParaRPr kumimoji="0" lang="en-US" altLang="zh-TW" sz="2400" b="1" i="0" u="none" strike="noStrike" kern="1200" cap="none" spc="0" normalizeH="0" baseline="0" noProof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7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3"/>
          <p:cNvSpPr>
            <a:spLocks noChangeArrowheads="1"/>
          </p:cNvSpPr>
          <p:nvPr/>
        </p:nvSpPr>
        <p:spPr bwMode="auto">
          <a:xfrm>
            <a:off x="5497513" y="1833563"/>
            <a:ext cx="657225" cy="104140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552964" name="Rectangle 4"/>
          <p:cNvSpPr>
            <a:spLocks noChangeArrowheads="1"/>
          </p:cNvSpPr>
          <p:nvPr/>
        </p:nvSpPr>
        <p:spPr bwMode="auto">
          <a:xfrm>
            <a:off x="5567363" y="1873250"/>
            <a:ext cx="155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52965" name="Rectangle 5"/>
          <p:cNvSpPr>
            <a:spLocks noChangeArrowheads="1"/>
          </p:cNvSpPr>
          <p:nvPr/>
        </p:nvSpPr>
        <p:spPr bwMode="auto">
          <a:xfrm>
            <a:off x="5946775" y="1866900"/>
            <a:ext cx="155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Q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52966" name="Freeform 6"/>
          <p:cNvSpPr>
            <a:spLocks/>
          </p:cNvSpPr>
          <p:nvPr/>
        </p:nvSpPr>
        <p:spPr bwMode="auto">
          <a:xfrm>
            <a:off x="5497513" y="2546350"/>
            <a:ext cx="128587" cy="128588"/>
          </a:xfrm>
          <a:custGeom>
            <a:avLst/>
            <a:gdLst>
              <a:gd name="T0" fmla="*/ 0 w 403"/>
              <a:gd name="T1" fmla="*/ 128588 h 402"/>
              <a:gd name="T2" fmla="*/ 128587 w 403"/>
              <a:gd name="T3" fmla="*/ 73570 h 402"/>
              <a:gd name="T4" fmla="*/ 0 w 403"/>
              <a:gd name="T5" fmla="*/ 0 h 40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03" h="402">
                <a:moveTo>
                  <a:pt x="0" y="402"/>
                </a:moveTo>
                <a:lnTo>
                  <a:pt x="403" y="230"/>
                </a:lnTo>
                <a:lnTo>
                  <a:pt x="0" y="0"/>
                </a:lnTo>
              </a:path>
            </a:pathLst>
          </a:custGeom>
          <a:noFill/>
          <a:ln w="19050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67" name="Freeform 7"/>
          <p:cNvSpPr>
            <a:spLocks/>
          </p:cNvSpPr>
          <p:nvPr/>
        </p:nvSpPr>
        <p:spPr bwMode="auto">
          <a:xfrm>
            <a:off x="6650038" y="2071688"/>
            <a:ext cx="34925" cy="53975"/>
          </a:xfrm>
          <a:custGeom>
            <a:avLst/>
            <a:gdLst>
              <a:gd name="T0" fmla="*/ 0 w 114"/>
              <a:gd name="T1" fmla="*/ 20711 h 172"/>
              <a:gd name="T2" fmla="*/ 306 w 114"/>
              <a:gd name="T3" fmla="*/ 17259 h 172"/>
              <a:gd name="T4" fmla="*/ 1225 w 114"/>
              <a:gd name="T5" fmla="*/ 14435 h 172"/>
              <a:gd name="T6" fmla="*/ 2451 w 114"/>
              <a:gd name="T7" fmla="*/ 11297 h 172"/>
              <a:gd name="T8" fmla="*/ 3983 w 114"/>
              <a:gd name="T9" fmla="*/ 8787 h 172"/>
              <a:gd name="T10" fmla="*/ 6127 w 114"/>
              <a:gd name="T11" fmla="*/ 6590 h 172"/>
              <a:gd name="T12" fmla="*/ 8272 w 114"/>
              <a:gd name="T13" fmla="*/ 4080 h 172"/>
              <a:gd name="T14" fmla="*/ 11335 w 114"/>
              <a:gd name="T15" fmla="*/ 2510 h 172"/>
              <a:gd name="T16" fmla="*/ 13786 w 114"/>
              <a:gd name="T17" fmla="*/ 1255 h 172"/>
              <a:gd name="T18" fmla="*/ 16850 w 114"/>
              <a:gd name="T19" fmla="*/ 628 h 172"/>
              <a:gd name="T20" fmla="*/ 19913 w 114"/>
              <a:gd name="T21" fmla="*/ 0 h 172"/>
              <a:gd name="T22" fmla="*/ 13786 w 114"/>
              <a:gd name="T23" fmla="*/ 0 h 172"/>
              <a:gd name="T24" fmla="*/ 17156 w 114"/>
              <a:gd name="T25" fmla="*/ 314 h 172"/>
              <a:gd name="T26" fmla="*/ 19913 w 114"/>
              <a:gd name="T27" fmla="*/ 941 h 172"/>
              <a:gd name="T28" fmla="*/ 22977 w 114"/>
              <a:gd name="T29" fmla="*/ 2197 h 172"/>
              <a:gd name="T30" fmla="*/ 25734 w 114"/>
              <a:gd name="T31" fmla="*/ 3452 h 172"/>
              <a:gd name="T32" fmla="*/ 27879 w 114"/>
              <a:gd name="T33" fmla="*/ 5962 h 172"/>
              <a:gd name="T34" fmla="*/ 30330 w 114"/>
              <a:gd name="T35" fmla="*/ 8159 h 172"/>
              <a:gd name="T36" fmla="*/ 31861 w 114"/>
              <a:gd name="T37" fmla="*/ 10356 h 172"/>
              <a:gd name="T38" fmla="*/ 33087 w 114"/>
              <a:gd name="T39" fmla="*/ 13494 h 172"/>
              <a:gd name="T40" fmla="*/ 34312 w 114"/>
              <a:gd name="T41" fmla="*/ 16318 h 172"/>
              <a:gd name="T42" fmla="*/ 34925 w 114"/>
              <a:gd name="T43" fmla="*/ 19770 h 172"/>
              <a:gd name="T44" fmla="*/ 34925 w 114"/>
              <a:gd name="T45" fmla="*/ 21967 h 172"/>
              <a:gd name="T46" fmla="*/ 34925 w 114"/>
              <a:gd name="T47" fmla="*/ 34519 h 172"/>
              <a:gd name="T48" fmla="*/ 34312 w 114"/>
              <a:gd name="T49" fmla="*/ 37971 h 172"/>
              <a:gd name="T50" fmla="*/ 33087 w 114"/>
              <a:gd name="T51" fmla="*/ 40795 h 172"/>
              <a:gd name="T52" fmla="*/ 31861 w 114"/>
              <a:gd name="T53" fmla="*/ 43619 h 172"/>
              <a:gd name="T54" fmla="*/ 30330 w 114"/>
              <a:gd name="T55" fmla="*/ 46130 h 172"/>
              <a:gd name="T56" fmla="*/ 27879 w 114"/>
              <a:gd name="T57" fmla="*/ 48640 h 172"/>
              <a:gd name="T58" fmla="*/ 25734 w 114"/>
              <a:gd name="T59" fmla="*/ 50523 h 172"/>
              <a:gd name="T60" fmla="*/ 22977 w 114"/>
              <a:gd name="T61" fmla="*/ 52092 h 172"/>
              <a:gd name="T62" fmla="*/ 19913 w 114"/>
              <a:gd name="T63" fmla="*/ 53034 h 172"/>
              <a:gd name="T64" fmla="*/ 17156 w 114"/>
              <a:gd name="T65" fmla="*/ 53975 h 172"/>
              <a:gd name="T66" fmla="*/ 13786 w 114"/>
              <a:gd name="T67" fmla="*/ 53975 h 172"/>
              <a:gd name="T68" fmla="*/ 13786 w 114"/>
              <a:gd name="T69" fmla="*/ 53975 h 172"/>
              <a:gd name="T70" fmla="*/ 13786 w 114"/>
              <a:gd name="T71" fmla="*/ 53975 h 172"/>
              <a:gd name="T72" fmla="*/ 13786 w 114"/>
              <a:gd name="T73" fmla="*/ 53975 h 172"/>
              <a:gd name="T74" fmla="*/ 13786 w 114"/>
              <a:gd name="T75" fmla="*/ 53975 h 172"/>
              <a:gd name="T76" fmla="*/ 13786 w 114"/>
              <a:gd name="T77" fmla="*/ 53975 h 172"/>
              <a:gd name="T78" fmla="*/ 13786 w 114"/>
              <a:gd name="T79" fmla="*/ 53975 h 172"/>
              <a:gd name="T80" fmla="*/ 13786 w 114"/>
              <a:gd name="T81" fmla="*/ 53975 h 172"/>
              <a:gd name="T82" fmla="*/ 13786 w 114"/>
              <a:gd name="T83" fmla="*/ 53975 h 172"/>
              <a:gd name="T84" fmla="*/ 13786 w 114"/>
              <a:gd name="T85" fmla="*/ 53975 h 172"/>
              <a:gd name="T86" fmla="*/ 13786 w 114"/>
              <a:gd name="T87" fmla="*/ 53975 h 172"/>
              <a:gd name="T88" fmla="*/ 13786 w 114"/>
              <a:gd name="T89" fmla="*/ 53975 h 172"/>
              <a:gd name="T90" fmla="*/ 19913 w 114"/>
              <a:gd name="T91" fmla="*/ 53975 h 172"/>
              <a:gd name="T92" fmla="*/ 16850 w 114"/>
              <a:gd name="T93" fmla="*/ 53661 h 172"/>
              <a:gd name="T94" fmla="*/ 13786 w 114"/>
              <a:gd name="T95" fmla="*/ 52720 h 172"/>
              <a:gd name="T96" fmla="*/ 11335 w 114"/>
              <a:gd name="T97" fmla="*/ 51465 h 172"/>
              <a:gd name="T98" fmla="*/ 8272 w 114"/>
              <a:gd name="T99" fmla="*/ 49895 h 172"/>
              <a:gd name="T100" fmla="*/ 6127 w 114"/>
              <a:gd name="T101" fmla="*/ 47699 h 172"/>
              <a:gd name="T102" fmla="*/ 3983 w 114"/>
              <a:gd name="T103" fmla="*/ 45188 h 172"/>
              <a:gd name="T104" fmla="*/ 2451 w 114"/>
              <a:gd name="T105" fmla="*/ 42678 h 172"/>
              <a:gd name="T106" fmla="*/ 1225 w 114"/>
              <a:gd name="T107" fmla="*/ 39854 h 172"/>
              <a:gd name="T108" fmla="*/ 306 w 114"/>
              <a:gd name="T109" fmla="*/ 37029 h 172"/>
              <a:gd name="T110" fmla="*/ 0 w 114"/>
              <a:gd name="T111" fmla="*/ 33577 h 17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114" h="172">
                <a:moveTo>
                  <a:pt x="0" y="103"/>
                </a:moveTo>
                <a:lnTo>
                  <a:pt x="0" y="70"/>
                </a:lnTo>
                <a:lnTo>
                  <a:pt x="0" y="66"/>
                </a:lnTo>
                <a:lnTo>
                  <a:pt x="0" y="63"/>
                </a:lnTo>
                <a:lnTo>
                  <a:pt x="1" y="59"/>
                </a:lnTo>
                <a:lnTo>
                  <a:pt x="1" y="55"/>
                </a:lnTo>
                <a:lnTo>
                  <a:pt x="2" y="52"/>
                </a:lnTo>
                <a:lnTo>
                  <a:pt x="3" y="49"/>
                </a:lnTo>
                <a:lnTo>
                  <a:pt x="4" y="46"/>
                </a:lnTo>
                <a:lnTo>
                  <a:pt x="5" y="43"/>
                </a:lnTo>
                <a:lnTo>
                  <a:pt x="6" y="40"/>
                </a:lnTo>
                <a:lnTo>
                  <a:pt x="8" y="36"/>
                </a:lnTo>
                <a:lnTo>
                  <a:pt x="9" y="33"/>
                </a:lnTo>
                <a:lnTo>
                  <a:pt x="11" y="31"/>
                </a:lnTo>
                <a:lnTo>
                  <a:pt x="13" y="28"/>
                </a:lnTo>
                <a:lnTo>
                  <a:pt x="16" y="26"/>
                </a:lnTo>
                <a:lnTo>
                  <a:pt x="18" y="23"/>
                </a:lnTo>
                <a:lnTo>
                  <a:pt x="20" y="21"/>
                </a:lnTo>
                <a:lnTo>
                  <a:pt x="22" y="19"/>
                </a:lnTo>
                <a:lnTo>
                  <a:pt x="24" y="16"/>
                </a:lnTo>
                <a:lnTo>
                  <a:pt x="27" y="13"/>
                </a:lnTo>
                <a:lnTo>
                  <a:pt x="29" y="11"/>
                </a:lnTo>
                <a:lnTo>
                  <a:pt x="33" y="10"/>
                </a:lnTo>
                <a:lnTo>
                  <a:pt x="37" y="8"/>
                </a:lnTo>
                <a:lnTo>
                  <a:pt x="39" y="7"/>
                </a:lnTo>
                <a:lnTo>
                  <a:pt x="42" y="5"/>
                </a:lnTo>
                <a:lnTo>
                  <a:pt x="45" y="4"/>
                </a:lnTo>
                <a:lnTo>
                  <a:pt x="48" y="3"/>
                </a:lnTo>
                <a:lnTo>
                  <a:pt x="51" y="2"/>
                </a:lnTo>
                <a:lnTo>
                  <a:pt x="55" y="2"/>
                </a:lnTo>
                <a:lnTo>
                  <a:pt x="59" y="1"/>
                </a:lnTo>
                <a:lnTo>
                  <a:pt x="62" y="1"/>
                </a:lnTo>
                <a:lnTo>
                  <a:pt x="65" y="0"/>
                </a:lnTo>
                <a:lnTo>
                  <a:pt x="68" y="0"/>
                </a:lnTo>
                <a:lnTo>
                  <a:pt x="45" y="0"/>
                </a:lnTo>
                <a:lnTo>
                  <a:pt x="48" y="0"/>
                </a:lnTo>
                <a:lnTo>
                  <a:pt x="52" y="1"/>
                </a:lnTo>
                <a:lnTo>
                  <a:pt x="56" y="1"/>
                </a:lnTo>
                <a:lnTo>
                  <a:pt x="59" y="2"/>
                </a:lnTo>
                <a:lnTo>
                  <a:pt x="62" y="2"/>
                </a:lnTo>
                <a:lnTo>
                  <a:pt x="65" y="3"/>
                </a:lnTo>
                <a:lnTo>
                  <a:pt x="68" y="4"/>
                </a:lnTo>
                <a:lnTo>
                  <a:pt x="71" y="5"/>
                </a:lnTo>
                <a:lnTo>
                  <a:pt x="75" y="7"/>
                </a:lnTo>
                <a:lnTo>
                  <a:pt x="79" y="8"/>
                </a:lnTo>
                <a:lnTo>
                  <a:pt x="81" y="10"/>
                </a:lnTo>
                <a:lnTo>
                  <a:pt x="84" y="11"/>
                </a:lnTo>
                <a:lnTo>
                  <a:pt x="87" y="13"/>
                </a:lnTo>
                <a:lnTo>
                  <a:pt x="89" y="16"/>
                </a:lnTo>
                <a:lnTo>
                  <a:pt x="91" y="19"/>
                </a:lnTo>
                <a:lnTo>
                  <a:pt x="95" y="21"/>
                </a:lnTo>
                <a:lnTo>
                  <a:pt x="97" y="23"/>
                </a:lnTo>
                <a:lnTo>
                  <a:pt x="99" y="26"/>
                </a:lnTo>
                <a:lnTo>
                  <a:pt x="101" y="28"/>
                </a:lnTo>
                <a:lnTo>
                  <a:pt x="102" y="31"/>
                </a:lnTo>
                <a:lnTo>
                  <a:pt x="104" y="33"/>
                </a:lnTo>
                <a:lnTo>
                  <a:pt x="106" y="36"/>
                </a:lnTo>
                <a:lnTo>
                  <a:pt x="107" y="40"/>
                </a:lnTo>
                <a:lnTo>
                  <a:pt x="108" y="43"/>
                </a:lnTo>
                <a:lnTo>
                  <a:pt x="110" y="46"/>
                </a:lnTo>
                <a:lnTo>
                  <a:pt x="112" y="49"/>
                </a:lnTo>
                <a:lnTo>
                  <a:pt x="112" y="52"/>
                </a:lnTo>
                <a:lnTo>
                  <a:pt x="113" y="55"/>
                </a:lnTo>
                <a:lnTo>
                  <a:pt x="114" y="59"/>
                </a:lnTo>
                <a:lnTo>
                  <a:pt x="114" y="63"/>
                </a:lnTo>
                <a:lnTo>
                  <a:pt x="114" y="66"/>
                </a:lnTo>
                <a:lnTo>
                  <a:pt x="114" y="70"/>
                </a:lnTo>
                <a:lnTo>
                  <a:pt x="114" y="103"/>
                </a:lnTo>
                <a:lnTo>
                  <a:pt x="114" y="107"/>
                </a:lnTo>
                <a:lnTo>
                  <a:pt x="114" y="110"/>
                </a:lnTo>
                <a:lnTo>
                  <a:pt x="114" y="114"/>
                </a:lnTo>
                <a:lnTo>
                  <a:pt x="113" y="118"/>
                </a:lnTo>
                <a:lnTo>
                  <a:pt x="112" y="121"/>
                </a:lnTo>
                <a:lnTo>
                  <a:pt x="112" y="124"/>
                </a:lnTo>
                <a:lnTo>
                  <a:pt x="110" y="127"/>
                </a:lnTo>
                <a:lnTo>
                  <a:pt x="108" y="130"/>
                </a:lnTo>
                <a:lnTo>
                  <a:pt x="107" y="133"/>
                </a:lnTo>
                <a:lnTo>
                  <a:pt x="106" y="136"/>
                </a:lnTo>
                <a:lnTo>
                  <a:pt x="104" y="139"/>
                </a:lnTo>
                <a:lnTo>
                  <a:pt x="102" y="142"/>
                </a:lnTo>
                <a:lnTo>
                  <a:pt x="101" y="144"/>
                </a:lnTo>
                <a:lnTo>
                  <a:pt x="99" y="147"/>
                </a:lnTo>
                <a:lnTo>
                  <a:pt x="97" y="149"/>
                </a:lnTo>
                <a:lnTo>
                  <a:pt x="95" y="152"/>
                </a:lnTo>
                <a:lnTo>
                  <a:pt x="91" y="155"/>
                </a:lnTo>
                <a:lnTo>
                  <a:pt x="89" y="158"/>
                </a:lnTo>
                <a:lnTo>
                  <a:pt x="87" y="159"/>
                </a:lnTo>
                <a:lnTo>
                  <a:pt x="84" y="161"/>
                </a:lnTo>
                <a:lnTo>
                  <a:pt x="81" y="163"/>
                </a:lnTo>
                <a:lnTo>
                  <a:pt x="79" y="164"/>
                </a:lnTo>
                <a:lnTo>
                  <a:pt x="75" y="166"/>
                </a:lnTo>
                <a:lnTo>
                  <a:pt x="71" y="167"/>
                </a:lnTo>
                <a:lnTo>
                  <a:pt x="68" y="168"/>
                </a:lnTo>
                <a:lnTo>
                  <a:pt x="65" y="169"/>
                </a:lnTo>
                <a:lnTo>
                  <a:pt x="62" y="170"/>
                </a:lnTo>
                <a:lnTo>
                  <a:pt x="59" y="171"/>
                </a:lnTo>
                <a:lnTo>
                  <a:pt x="56" y="172"/>
                </a:lnTo>
                <a:lnTo>
                  <a:pt x="52" y="172"/>
                </a:lnTo>
                <a:lnTo>
                  <a:pt x="48" y="172"/>
                </a:lnTo>
                <a:lnTo>
                  <a:pt x="45" y="172"/>
                </a:lnTo>
                <a:lnTo>
                  <a:pt x="68" y="172"/>
                </a:lnTo>
                <a:lnTo>
                  <a:pt x="65" y="172"/>
                </a:lnTo>
                <a:lnTo>
                  <a:pt x="62" y="172"/>
                </a:lnTo>
                <a:lnTo>
                  <a:pt x="59" y="172"/>
                </a:lnTo>
                <a:lnTo>
                  <a:pt x="55" y="171"/>
                </a:lnTo>
                <a:lnTo>
                  <a:pt x="51" y="170"/>
                </a:lnTo>
                <a:lnTo>
                  <a:pt x="48" y="169"/>
                </a:lnTo>
                <a:lnTo>
                  <a:pt x="45" y="168"/>
                </a:lnTo>
                <a:lnTo>
                  <a:pt x="42" y="167"/>
                </a:lnTo>
                <a:lnTo>
                  <a:pt x="39" y="166"/>
                </a:lnTo>
                <a:lnTo>
                  <a:pt x="37" y="164"/>
                </a:lnTo>
                <a:lnTo>
                  <a:pt x="33" y="163"/>
                </a:lnTo>
                <a:lnTo>
                  <a:pt x="29" y="161"/>
                </a:lnTo>
                <a:lnTo>
                  <a:pt x="27" y="159"/>
                </a:lnTo>
                <a:lnTo>
                  <a:pt x="24" y="158"/>
                </a:lnTo>
                <a:lnTo>
                  <a:pt x="22" y="155"/>
                </a:lnTo>
                <a:lnTo>
                  <a:pt x="20" y="152"/>
                </a:lnTo>
                <a:lnTo>
                  <a:pt x="18" y="149"/>
                </a:lnTo>
                <a:lnTo>
                  <a:pt x="16" y="147"/>
                </a:lnTo>
                <a:lnTo>
                  <a:pt x="13" y="144"/>
                </a:lnTo>
                <a:lnTo>
                  <a:pt x="11" y="142"/>
                </a:lnTo>
                <a:lnTo>
                  <a:pt x="9" y="139"/>
                </a:lnTo>
                <a:lnTo>
                  <a:pt x="8" y="136"/>
                </a:lnTo>
                <a:lnTo>
                  <a:pt x="6" y="133"/>
                </a:lnTo>
                <a:lnTo>
                  <a:pt x="5" y="130"/>
                </a:lnTo>
                <a:lnTo>
                  <a:pt x="4" y="127"/>
                </a:lnTo>
                <a:lnTo>
                  <a:pt x="3" y="124"/>
                </a:lnTo>
                <a:lnTo>
                  <a:pt x="2" y="121"/>
                </a:lnTo>
                <a:lnTo>
                  <a:pt x="1" y="118"/>
                </a:lnTo>
                <a:lnTo>
                  <a:pt x="1" y="114"/>
                </a:lnTo>
                <a:lnTo>
                  <a:pt x="0" y="110"/>
                </a:lnTo>
                <a:lnTo>
                  <a:pt x="0" y="107"/>
                </a:lnTo>
                <a:lnTo>
                  <a:pt x="0" y="103"/>
                </a:lnTo>
                <a:close/>
              </a:path>
            </a:pathLst>
          </a:custGeom>
          <a:solidFill>
            <a:srgbClr val="000000"/>
          </a:solidFill>
          <a:ln w="19050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52968" name="Line 8"/>
          <p:cNvSpPr>
            <a:spLocks noChangeShapeType="1"/>
          </p:cNvSpPr>
          <p:nvPr/>
        </p:nvSpPr>
        <p:spPr bwMode="auto">
          <a:xfrm>
            <a:off x="4200525" y="1962150"/>
            <a:ext cx="27305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69" name="Line 9"/>
          <p:cNvSpPr>
            <a:spLocks noChangeShapeType="1"/>
          </p:cNvSpPr>
          <p:nvPr/>
        </p:nvSpPr>
        <p:spPr bwMode="auto">
          <a:xfrm>
            <a:off x="4200525" y="2236788"/>
            <a:ext cx="27305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70" name="Freeform 10"/>
          <p:cNvSpPr>
            <a:spLocks/>
          </p:cNvSpPr>
          <p:nvPr/>
        </p:nvSpPr>
        <p:spPr bwMode="auto">
          <a:xfrm>
            <a:off x="4433888" y="1879600"/>
            <a:ext cx="546100" cy="217488"/>
          </a:xfrm>
          <a:custGeom>
            <a:avLst/>
            <a:gdLst>
              <a:gd name="T0" fmla="*/ 106742 w 1719"/>
              <a:gd name="T1" fmla="*/ 318 h 685"/>
              <a:gd name="T2" fmla="*/ 182669 w 1719"/>
              <a:gd name="T3" fmla="*/ 318 h 685"/>
              <a:gd name="T4" fmla="*/ 221744 w 1719"/>
              <a:gd name="T5" fmla="*/ 318 h 685"/>
              <a:gd name="T6" fmla="*/ 238581 w 1719"/>
              <a:gd name="T7" fmla="*/ 953 h 685"/>
              <a:gd name="T8" fmla="*/ 247794 w 1719"/>
              <a:gd name="T9" fmla="*/ 1588 h 685"/>
              <a:gd name="T10" fmla="*/ 256054 w 1719"/>
              <a:gd name="T11" fmla="*/ 2223 h 685"/>
              <a:gd name="T12" fmla="*/ 261772 w 1719"/>
              <a:gd name="T13" fmla="*/ 2540 h 685"/>
              <a:gd name="T14" fmla="*/ 267491 w 1719"/>
              <a:gd name="T15" fmla="*/ 3175 h 685"/>
              <a:gd name="T16" fmla="*/ 274480 w 1719"/>
              <a:gd name="T17" fmla="*/ 4128 h 685"/>
              <a:gd name="T18" fmla="*/ 283057 w 1719"/>
              <a:gd name="T19" fmla="*/ 5398 h 685"/>
              <a:gd name="T20" fmla="*/ 290046 w 1719"/>
              <a:gd name="T21" fmla="*/ 6350 h 685"/>
              <a:gd name="T22" fmla="*/ 296082 w 1719"/>
              <a:gd name="T23" fmla="*/ 7938 h 685"/>
              <a:gd name="T24" fmla="*/ 302118 w 1719"/>
              <a:gd name="T25" fmla="*/ 9525 h 685"/>
              <a:gd name="T26" fmla="*/ 311331 w 1719"/>
              <a:gd name="T27" fmla="*/ 12383 h 685"/>
              <a:gd name="T28" fmla="*/ 320544 w 1719"/>
              <a:gd name="T29" fmla="*/ 15240 h 685"/>
              <a:gd name="T30" fmla="*/ 327851 w 1719"/>
              <a:gd name="T31" fmla="*/ 17463 h 685"/>
              <a:gd name="T32" fmla="*/ 333251 w 1719"/>
              <a:gd name="T33" fmla="*/ 20003 h 685"/>
              <a:gd name="T34" fmla="*/ 339923 w 1719"/>
              <a:gd name="T35" fmla="*/ 22543 h 685"/>
              <a:gd name="T36" fmla="*/ 347229 w 1719"/>
              <a:gd name="T37" fmla="*/ 26670 h 685"/>
              <a:gd name="T38" fmla="*/ 355807 w 1719"/>
              <a:gd name="T39" fmla="*/ 30798 h 685"/>
              <a:gd name="T40" fmla="*/ 361525 w 1719"/>
              <a:gd name="T41" fmla="*/ 33655 h 685"/>
              <a:gd name="T42" fmla="*/ 366608 w 1719"/>
              <a:gd name="T43" fmla="*/ 36195 h 685"/>
              <a:gd name="T44" fmla="*/ 372962 w 1719"/>
              <a:gd name="T45" fmla="*/ 40005 h 685"/>
              <a:gd name="T46" fmla="*/ 380269 w 1719"/>
              <a:gd name="T47" fmla="*/ 44133 h 685"/>
              <a:gd name="T48" fmla="*/ 386622 w 1719"/>
              <a:gd name="T49" fmla="*/ 47625 h 685"/>
              <a:gd name="T50" fmla="*/ 391388 w 1719"/>
              <a:gd name="T51" fmla="*/ 50483 h 685"/>
              <a:gd name="T52" fmla="*/ 395835 w 1719"/>
              <a:gd name="T53" fmla="*/ 53023 h 685"/>
              <a:gd name="T54" fmla="*/ 401236 w 1719"/>
              <a:gd name="T55" fmla="*/ 56833 h 685"/>
              <a:gd name="T56" fmla="*/ 407272 w 1719"/>
              <a:gd name="T57" fmla="*/ 60325 h 685"/>
              <a:gd name="T58" fmla="*/ 411719 w 1719"/>
              <a:gd name="T59" fmla="*/ 63500 h 685"/>
              <a:gd name="T60" fmla="*/ 415214 w 1719"/>
              <a:gd name="T61" fmla="*/ 65723 h 685"/>
              <a:gd name="T62" fmla="*/ 418391 w 1719"/>
              <a:gd name="T63" fmla="*/ 68580 h 685"/>
              <a:gd name="T64" fmla="*/ 422838 w 1719"/>
              <a:gd name="T65" fmla="*/ 71755 h 685"/>
              <a:gd name="T66" fmla="*/ 426651 w 1719"/>
              <a:gd name="T67" fmla="*/ 74295 h 685"/>
              <a:gd name="T68" fmla="*/ 429510 w 1719"/>
              <a:gd name="T69" fmla="*/ 76835 h 685"/>
              <a:gd name="T70" fmla="*/ 432369 w 1719"/>
              <a:gd name="T71" fmla="*/ 79058 h 685"/>
              <a:gd name="T72" fmla="*/ 436181 w 1719"/>
              <a:gd name="T73" fmla="*/ 81598 h 685"/>
              <a:gd name="T74" fmla="*/ 440629 w 1719"/>
              <a:gd name="T75" fmla="*/ 84773 h 685"/>
              <a:gd name="T76" fmla="*/ 445394 w 1719"/>
              <a:gd name="T77" fmla="*/ 87948 h 685"/>
              <a:gd name="T78" fmla="*/ 448253 w 1719"/>
              <a:gd name="T79" fmla="*/ 90488 h 685"/>
              <a:gd name="T80" fmla="*/ 452065 w 1719"/>
              <a:gd name="T81" fmla="*/ 93663 h 685"/>
              <a:gd name="T82" fmla="*/ 456195 w 1719"/>
              <a:gd name="T83" fmla="*/ 98108 h 685"/>
              <a:gd name="T84" fmla="*/ 461278 w 1719"/>
              <a:gd name="T85" fmla="*/ 103188 h 685"/>
              <a:gd name="T86" fmla="*/ 465726 w 1719"/>
              <a:gd name="T87" fmla="*/ 107950 h 685"/>
              <a:gd name="T88" fmla="*/ 469220 w 1719"/>
              <a:gd name="T89" fmla="*/ 112078 h 685"/>
              <a:gd name="T90" fmla="*/ 473033 w 1719"/>
              <a:gd name="T91" fmla="*/ 116523 h 685"/>
              <a:gd name="T92" fmla="*/ 478751 w 1719"/>
              <a:gd name="T93" fmla="*/ 123190 h 685"/>
              <a:gd name="T94" fmla="*/ 484469 w 1719"/>
              <a:gd name="T95" fmla="*/ 130493 h 685"/>
              <a:gd name="T96" fmla="*/ 488917 w 1719"/>
              <a:gd name="T97" fmla="*/ 135573 h 685"/>
              <a:gd name="T98" fmla="*/ 493047 w 1719"/>
              <a:gd name="T99" fmla="*/ 140970 h 685"/>
              <a:gd name="T100" fmla="*/ 497177 w 1719"/>
              <a:gd name="T101" fmla="*/ 146685 h 685"/>
              <a:gd name="T102" fmla="*/ 502577 w 1719"/>
              <a:gd name="T103" fmla="*/ 154305 h 685"/>
              <a:gd name="T104" fmla="*/ 508931 w 1719"/>
              <a:gd name="T105" fmla="*/ 162878 h 685"/>
              <a:gd name="T106" fmla="*/ 513061 w 1719"/>
              <a:gd name="T107" fmla="*/ 169228 h 685"/>
              <a:gd name="T108" fmla="*/ 517191 w 1719"/>
              <a:gd name="T109" fmla="*/ 174625 h 685"/>
              <a:gd name="T110" fmla="*/ 522274 w 1719"/>
              <a:gd name="T111" fmla="*/ 181293 h 685"/>
              <a:gd name="T112" fmla="*/ 528310 w 1719"/>
              <a:gd name="T113" fmla="*/ 189865 h 685"/>
              <a:gd name="T114" fmla="*/ 533710 w 1719"/>
              <a:gd name="T115" fmla="*/ 197485 h 685"/>
              <a:gd name="T116" fmla="*/ 537840 w 1719"/>
              <a:gd name="T117" fmla="*/ 202883 h 685"/>
              <a:gd name="T118" fmla="*/ 540699 w 1719"/>
              <a:gd name="T119" fmla="*/ 207963 h 685"/>
              <a:gd name="T120" fmla="*/ 544512 w 1719"/>
              <a:gd name="T121" fmla="*/ 214948 h 68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719" h="685">
                <a:moveTo>
                  <a:pt x="0" y="0"/>
                </a:moveTo>
                <a:lnTo>
                  <a:pt x="66" y="0"/>
                </a:lnTo>
                <a:lnTo>
                  <a:pt x="127" y="0"/>
                </a:lnTo>
                <a:lnTo>
                  <a:pt x="184" y="0"/>
                </a:lnTo>
                <a:lnTo>
                  <a:pt x="238" y="0"/>
                </a:lnTo>
                <a:lnTo>
                  <a:pt x="290" y="0"/>
                </a:lnTo>
                <a:lnTo>
                  <a:pt x="336" y="1"/>
                </a:lnTo>
                <a:lnTo>
                  <a:pt x="379" y="1"/>
                </a:lnTo>
                <a:lnTo>
                  <a:pt x="418" y="1"/>
                </a:lnTo>
                <a:lnTo>
                  <a:pt x="455" y="1"/>
                </a:lnTo>
                <a:lnTo>
                  <a:pt x="490" y="1"/>
                </a:lnTo>
                <a:lnTo>
                  <a:pt x="520" y="1"/>
                </a:lnTo>
                <a:lnTo>
                  <a:pt x="549" y="1"/>
                </a:lnTo>
                <a:lnTo>
                  <a:pt x="575" y="1"/>
                </a:lnTo>
                <a:lnTo>
                  <a:pt x="598" y="1"/>
                </a:lnTo>
                <a:lnTo>
                  <a:pt x="620" y="1"/>
                </a:lnTo>
                <a:lnTo>
                  <a:pt x="639" y="1"/>
                </a:lnTo>
                <a:lnTo>
                  <a:pt x="656" y="1"/>
                </a:lnTo>
                <a:lnTo>
                  <a:pt x="671" y="1"/>
                </a:lnTo>
                <a:lnTo>
                  <a:pt x="685" y="1"/>
                </a:lnTo>
                <a:lnTo>
                  <a:pt x="698" y="1"/>
                </a:lnTo>
                <a:lnTo>
                  <a:pt x="708" y="1"/>
                </a:lnTo>
                <a:lnTo>
                  <a:pt x="718" y="3"/>
                </a:lnTo>
                <a:lnTo>
                  <a:pt x="726" y="3"/>
                </a:lnTo>
                <a:lnTo>
                  <a:pt x="733" y="3"/>
                </a:lnTo>
                <a:lnTo>
                  <a:pt x="741" y="3"/>
                </a:lnTo>
                <a:lnTo>
                  <a:pt x="746" y="3"/>
                </a:lnTo>
                <a:lnTo>
                  <a:pt x="751" y="3"/>
                </a:lnTo>
                <a:lnTo>
                  <a:pt x="757" y="4"/>
                </a:lnTo>
                <a:lnTo>
                  <a:pt x="761" y="4"/>
                </a:lnTo>
                <a:lnTo>
                  <a:pt x="765" y="4"/>
                </a:lnTo>
                <a:lnTo>
                  <a:pt x="770" y="4"/>
                </a:lnTo>
                <a:lnTo>
                  <a:pt x="775" y="5"/>
                </a:lnTo>
                <a:lnTo>
                  <a:pt x="780" y="5"/>
                </a:lnTo>
                <a:lnTo>
                  <a:pt x="785" y="5"/>
                </a:lnTo>
                <a:lnTo>
                  <a:pt x="788" y="6"/>
                </a:lnTo>
                <a:lnTo>
                  <a:pt x="792" y="6"/>
                </a:lnTo>
                <a:lnTo>
                  <a:pt x="796" y="6"/>
                </a:lnTo>
                <a:lnTo>
                  <a:pt x="800" y="6"/>
                </a:lnTo>
                <a:lnTo>
                  <a:pt x="803" y="6"/>
                </a:lnTo>
                <a:lnTo>
                  <a:pt x="806" y="7"/>
                </a:lnTo>
                <a:lnTo>
                  <a:pt x="808" y="7"/>
                </a:lnTo>
                <a:lnTo>
                  <a:pt x="811" y="7"/>
                </a:lnTo>
                <a:lnTo>
                  <a:pt x="814" y="7"/>
                </a:lnTo>
                <a:lnTo>
                  <a:pt x="817" y="7"/>
                </a:lnTo>
                <a:lnTo>
                  <a:pt x="819" y="8"/>
                </a:lnTo>
                <a:lnTo>
                  <a:pt x="822" y="8"/>
                </a:lnTo>
                <a:lnTo>
                  <a:pt x="824" y="8"/>
                </a:lnTo>
                <a:lnTo>
                  <a:pt x="826" y="8"/>
                </a:lnTo>
                <a:lnTo>
                  <a:pt x="829" y="9"/>
                </a:lnTo>
                <a:lnTo>
                  <a:pt x="831" y="9"/>
                </a:lnTo>
                <a:lnTo>
                  <a:pt x="835" y="9"/>
                </a:lnTo>
                <a:lnTo>
                  <a:pt x="837" y="9"/>
                </a:lnTo>
                <a:lnTo>
                  <a:pt x="839" y="10"/>
                </a:lnTo>
                <a:lnTo>
                  <a:pt x="842" y="10"/>
                </a:lnTo>
                <a:lnTo>
                  <a:pt x="844" y="10"/>
                </a:lnTo>
                <a:lnTo>
                  <a:pt x="847" y="11"/>
                </a:lnTo>
                <a:lnTo>
                  <a:pt x="850" y="11"/>
                </a:lnTo>
                <a:lnTo>
                  <a:pt x="854" y="12"/>
                </a:lnTo>
                <a:lnTo>
                  <a:pt x="857" y="12"/>
                </a:lnTo>
                <a:lnTo>
                  <a:pt x="860" y="13"/>
                </a:lnTo>
                <a:lnTo>
                  <a:pt x="864" y="13"/>
                </a:lnTo>
                <a:lnTo>
                  <a:pt x="868" y="14"/>
                </a:lnTo>
                <a:lnTo>
                  <a:pt x="874" y="14"/>
                </a:lnTo>
                <a:lnTo>
                  <a:pt x="878" y="15"/>
                </a:lnTo>
                <a:lnTo>
                  <a:pt x="882" y="15"/>
                </a:lnTo>
                <a:lnTo>
                  <a:pt x="886" y="16"/>
                </a:lnTo>
                <a:lnTo>
                  <a:pt x="891" y="17"/>
                </a:lnTo>
                <a:lnTo>
                  <a:pt x="894" y="17"/>
                </a:lnTo>
                <a:lnTo>
                  <a:pt x="898" y="18"/>
                </a:lnTo>
                <a:lnTo>
                  <a:pt x="901" y="18"/>
                </a:lnTo>
                <a:lnTo>
                  <a:pt x="904" y="19"/>
                </a:lnTo>
                <a:lnTo>
                  <a:pt x="907" y="19"/>
                </a:lnTo>
                <a:lnTo>
                  <a:pt x="910" y="20"/>
                </a:lnTo>
                <a:lnTo>
                  <a:pt x="913" y="20"/>
                </a:lnTo>
                <a:lnTo>
                  <a:pt x="915" y="20"/>
                </a:lnTo>
                <a:lnTo>
                  <a:pt x="919" y="22"/>
                </a:lnTo>
                <a:lnTo>
                  <a:pt x="921" y="22"/>
                </a:lnTo>
                <a:lnTo>
                  <a:pt x="924" y="23"/>
                </a:lnTo>
                <a:lnTo>
                  <a:pt x="926" y="23"/>
                </a:lnTo>
                <a:lnTo>
                  <a:pt x="928" y="24"/>
                </a:lnTo>
                <a:lnTo>
                  <a:pt x="932" y="25"/>
                </a:lnTo>
                <a:lnTo>
                  <a:pt x="934" y="25"/>
                </a:lnTo>
                <a:lnTo>
                  <a:pt x="936" y="26"/>
                </a:lnTo>
                <a:lnTo>
                  <a:pt x="939" y="26"/>
                </a:lnTo>
                <a:lnTo>
                  <a:pt x="942" y="27"/>
                </a:lnTo>
                <a:lnTo>
                  <a:pt x="944" y="28"/>
                </a:lnTo>
                <a:lnTo>
                  <a:pt x="947" y="29"/>
                </a:lnTo>
                <a:lnTo>
                  <a:pt x="951" y="30"/>
                </a:lnTo>
                <a:lnTo>
                  <a:pt x="954" y="31"/>
                </a:lnTo>
                <a:lnTo>
                  <a:pt x="958" y="32"/>
                </a:lnTo>
                <a:lnTo>
                  <a:pt x="961" y="34"/>
                </a:lnTo>
                <a:lnTo>
                  <a:pt x="966" y="35"/>
                </a:lnTo>
                <a:lnTo>
                  <a:pt x="971" y="36"/>
                </a:lnTo>
                <a:lnTo>
                  <a:pt x="975" y="37"/>
                </a:lnTo>
                <a:lnTo>
                  <a:pt x="980" y="39"/>
                </a:lnTo>
                <a:lnTo>
                  <a:pt x="985" y="41"/>
                </a:lnTo>
                <a:lnTo>
                  <a:pt x="991" y="43"/>
                </a:lnTo>
                <a:lnTo>
                  <a:pt x="995" y="44"/>
                </a:lnTo>
                <a:lnTo>
                  <a:pt x="999" y="46"/>
                </a:lnTo>
                <a:lnTo>
                  <a:pt x="1003" y="47"/>
                </a:lnTo>
                <a:lnTo>
                  <a:pt x="1009" y="48"/>
                </a:lnTo>
                <a:lnTo>
                  <a:pt x="1013" y="49"/>
                </a:lnTo>
                <a:lnTo>
                  <a:pt x="1016" y="50"/>
                </a:lnTo>
                <a:lnTo>
                  <a:pt x="1019" y="51"/>
                </a:lnTo>
                <a:lnTo>
                  <a:pt x="1022" y="52"/>
                </a:lnTo>
                <a:lnTo>
                  <a:pt x="1026" y="53"/>
                </a:lnTo>
                <a:lnTo>
                  <a:pt x="1029" y="54"/>
                </a:lnTo>
                <a:lnTo>
                  <a:pt x="1032" y="55"/>
                </a:lnTo>
                <a:lnTo>
                  <a:pt x="1034" y="56"/>
                </a:lnTo>
                <a:lnTo>
                  <a:pt x="1037" y="57"/>
                </a:lnTo>
                <a:lnTo>
                  <a:pt x="1039" y="58"/>
                </a:lnTo>
                <a:lnTo>
                  <a:pt x="1041" y="59"/>
                </a:lnTo>
                <a:lnTo>
                  <a:pt x="1044" y="61"/>
                </a:lnTo>
                <a:lnTo>
                  <a:pt x="1047" y="62"/>
                </a:lnTo>
                <a:lnTo>
                  <a:pt x="1049" y="63"/>
                </a:lnTo>
                <a:lnTo>
                  <a:pt x="1052" y="64"/>
                </a:lnTo>
                <a:lnTo>
                  <a:pt x="1055" y="65"/>
                </a:lnTo>
                <a:lnTo>
                  <a:pt x="1058" y="66"/>
                </a:lnTo>
                <a:lnTo>
                  <a:pt x="1060" y="67"/>
                </a:lnTo>
                <a:lnTo>
                  <a:pt x="1063" y="68"/>
                </a:lnTo>
                <a:lnTo>
                  <a:pt x="1067" y="70"/>
                </a:lnTo>
                <a:lnTo>
                  <a:pt x="1070" y="71"/>
                </a:lnTo>
                <a:lnTo>
                  <a:pt x="1073" y="73"/>
                </a:lnTo>
                <a:lnTo>
                  <a:pt x="1076" y="74"/>
                </a:lnTo>
                <a:lnTo>
                  <a:pt x="1080" y="76"/>
                </a:lnTo>
                <a:lnTo>
                  <a:pt x="1085" y="80"/>
                </a:lnTo>
                <a:lnTo>
                  <a:pt x="1089" y="82"/>
                </a:lnTo>
                <a:lnTo>
                  <a:pt x="1093" y="84"/>
                </a:lnTo>
                <a:lnTo>
                  <a:pt x="1097" y="86"/>
                </a:lnTo>
                <a:lnTo>
                  <a:pt x="1102" y="88"/>
                </a:lnTo>
                <a:lnTo>
                  <a:pt x="1107" y="90"/>
                </a:lnTo>
                <a:lnTo>
                  <a:pt x="1110" y="92"/>
                </a:lnTo>
                <a:lnTo>
                  <a:pt x="1114" y="94"/>
                </a:lnTo>
                <a:lnTo>
                  <a:pt x="1117" y="95"/>
                </a:lnTo>
                <a:lnTo>
                  <a:pt x="1120" y="97"/>
                </a:lnTo>
                <a:lnTo>
                  <a:pt x="1123" y="98"/>
                </a:lnTo>
                <a:lnTo>
                  <a:pt x="1126" y="101"/>
                </a:lnTo>
                <a:lnTo>
                  <a:pt x="1129" y="102"/>
                </a:lnTo>
                <a:lnTo>
                  <a:pt x="1131" y="103"/>
                </a:lnTo>
                <a:lnTo>
                  <a:pt x="1133" y="104"/>
                </a:lnTo>
                <a:lnTo>
                  <a:pt x="1135" y="105"/>
                </a:lnTo>
                <a:lnTo>
                  <a:pt x="1138" y="106"/>
                </a:lnTo>
                <a:lnTo>
                  <a:pt x="1140" y="108"/>
                </a:lnTo>
                <a:lnTo>
                  <a:pt x="1144" y="109"/>
                </a:lnTo>
                <a:lnTo>
                  <a:pt x="1146" y="110"/>
                </a:lnTo>
                <a:lnTo>
                  <a:pt x="1148" y="111"/>
                </a:lnTo>
                <a:lnTo>
                  <a:pt x="1150" y="112"/>
                </a:lnTo>
                <a:lnTo>
                  <a:pt x="1152" y="113"/>
                </a:lnTo>
                <a:lnTo>
                  <a:pt x="1154" y="114"/>
                </a:lnTo>
                <a:lnTo>
                  <a:pt x="1157" y="115"/>
                </a:lnTo>
                <a:lnTo>
                  <a:pt x="1159" y="117"/>
                </a:lnTo>
                <a:lnTo>
                  <a:pt x="1162" y="119"/>
                </a:lnTo>
                <a:lnTo>
                  <a:pt x="1165" y="120"/>
                </a:lnTo>
                <a:lnTo>
                  <a:pt x="1168" y="122"/>
                </a:lnTo>
                <a:lnTo>
                  <a:pt x="1170" y="123"/>
                </a:lnTo>
                <a:lnTo>
                  <a:pt x="1174" y="126"/>
                </a:lnTo>
                <a:lnTo>
                  <a:pt x="1177" y="128"/>
                </a:lnTo>
                <a:lnTo>
                  <a:pt x="1181" y="130"/>
                </a:lnTo>
                <a:lnTo>
                  <a:pt x="1185" y="132"/>
                </a:lnTo>
                <a:lnTo>
                  <a:pt x="1189" y="134"/>
                </a:lnTo>
                <a:lnTo>
                  <a:pt x="1193" y="136"/>
                </a:lnTo>
                <a:lnTo>
                  <a:pt x="1197" y="139"/>
                </a:lnTo>
                <a:lnTo>
                  <a:pt x="1201" y="141"/>
                </a:lnTo>
                <a:lnTo>
                  <a:pt x="1204" y="142"/>
                </a:lnTo>
                <a:lnTo>
                  <a:pt x="1207" y="144"/>
                </a:lnTo>
                <a:lnTo>
                  <a:pt x="1210" y="146"/>
                </a:lnTo>
                <a:lnTo>
                  <a:pt x="1213" y="147"/>
                </a:lnTo>
                <a:lnTo>
                  <a:pt x="1215" y="149"/>
                </a:lnTo>
                <a:lnTo>
                  <a:pt x="1217" y="150"/>
                </a:lnTo>
                <a:lnTo>
                  <a:pt x="1221" y="151"/>
                </a:lnTo>
                <a:lnTo>
                  <a:pt x="1223" y="152"/>
                </a:lnTo>
                <a:lnTo>
                  <a:pt x="1225" y="154"/>
                </a:lnTo>
                <a:lnTo>
                  <a:pt x="1227" y="155"/>
                </a:lnTo>
                <a:lnTo>
                  <a:pt x="1228" y="156"/>
                </a:lnTo>
                <a:lnTo>
                  <a:pt x="1230" y="158"/>
                </a:lnTo>
                <a:lnTo>
                  <a:pt x="1232" y="159"/>
                </a:lnTo>
                <a:lnTo>
                  <a:pt x="1235" y="160"/>
                </a:lnTo>
                <a:lnTo>
                  <a:pt x="1236" y="161"/>
                </a:lnTo>
                <a:lnTo>
                  <a:pt x="1239" y="162"/>
                </a:lnTo>
                <a:lnTo>
                  <a:pt x="1241" y="163"/>
                </a:lnTo>
                <a:lnTo>
                  <a:pt x="1243" y="164"/>
                </a:lnTo>
                <a:lnTo>
                  <a:pt x="1245" y="165"/>
                </a:lnTo>
                <a:lnTo>
                  <a:pt x="1246" y="167"/>
                </a:lnTo>
                <a:lnTo>
                  <a:pt x="1248" y="168"/>
                </a:lnTo>
                <a:lnTo>
                  <a:pt x="1250" y="170"/>
                </a:lnTo>
                <a:lnTo>
                  <a:pt x="1253" y="172"/>
                </a:lnTo>
                <a:lnTo>
                  <a:pt x="1255" y="173"/>
                </a:lnTo>
                <a:lnTo>
                  <a:pt x="1257" y="175"/>
                </a:lnTo>
                <a:lnTo>
                  <a:pt x="1261" y="177"/>
                </a:lnTo>
                <a:lnTo>
                  <a:pt x="1263" y="179"/>
                </a:lnTo>
                <a:lnTo>
                  <a:pt x="1266" y="181"/>
                </a:lnTo>
                <a:lnTo>
                  <a:pt x="1269" y="183"/>
                </a:lnTo>
                <a:lnTo>
                  <a:pt x="1272" y="185"/>
                </a:lnTo>
                <a:lnTo>
                  <a:pt x="1275" y="187"/>
                </a:lnTo>
                <a:lnTo>
                  <a:pt x="1280" y="188"/>
                </a:lnTo>
                <a:lnTo>
                  <a:pt x="1282" y="190"/>
                </a:lnTo>
                <a:lnTo>
                  <a:pt x="1285" y="192"/>
                </a:lnTo>
                <a:lnTo>
                  <a:pt x="1287" y="193"/>
                </a:lnTo>
                <a:lnTo>
                  <a:pt x="1289" y="194"/>
                </a:lnTo>
                <a:lnTo>
                  <a:pt x="1291" y="197"/>
                </a:lnTo>
                <a:lnTo>
                  <a:pt x="1293" y="198"/>
                </a:lnTo>
                <a:lnTo>
                  <a:pt x="1295" y="199"/>
                </a:lnTo>
                <a:lnTo>
                  <a:pt x="1296" y="200"/>
                </a:lnTo>
                <a:lnTo>
                  <a:pt x="1299" y="201"/>
                </a:lnTo>
                <a:lnTo>
                  <a:pt x="1300" y="202"/>
                </a:lnTo>
                <a:lnTo>
                  <a:pt x="1302" y="203"/>
                </a:lnTo>
                <a:lnTo>
                  <a:pt x="1303" y="204"/>
                </a:lnTo>
                <a:lnTo>
                  <a:pt x="1304" y="205"/>
                </a:lnTo>
                <a:lnTo>
                  <a:pt x="1306" y="206"/>
                </a:lnTo>
                <a:lnTo>
                  <a:pt x="1307" y="207"/>
                </a:lnTo>
                <a:lnTo>
                  <a:pt x="1308" y="208"/>
                </a:lnTo>
                <a:lnTo>
                  <a:pt x="1310" y="209"/>
                </a:lnTo>
                <a:lnTo>
                  <a:pt x="1311" y="210"/>
                </a:lnTo>
                <a:lnTo>
                  <a:pt x="1312" y="211"/>
                </a:lnTo>
                <a:lnTo>
                  <a:pt x="1313" y="212"/>
                </a:lnTo>
                <a:lnTo>
                  <a:pt x="1315" y="213"/>
                </a:lnTo>
                <a:lnTo>
                  <a:pt x="1317" y="216"/>
                </a:lnTo>
                <a:lnTo>
                  <a:pt x="1319" y="217"/>
                </a:lnTo>
                <a:lnTo>
                  <a:pt x="1320" y="218"/>
                </a:lnTo>
                <a:lnTo>
                  <a:pt x="1322" y="220"/>
                </a:lnTo>
                <a:lnTo>
                  <a:pt x="1325" y="221"/>
                </a:lnTo>
                <a:lnTo>
                  <a:pt x="1327" y="223"/>
                </a:lnTo>
                <a:lnTo>
                  <a:pt x="1329" y="224"/>
                </a:lnTo>
                <a:lnTo>
                  <a:pt x="1331" y="226"/>
                </a:lnTo>
                <a:lnTo>
                  <a:pt x="1333" y="228"/>
                </a:lnTo>
                <a:lnTo>
                  <a:pt x="1336" y="229"/>
                </a:lnTo>
                <a:lnTo>
                  <a:pt x="1338" y="231"/>
                </a:lnTo>
                <a:lnTo>
                  <a:pt x="1339" y="232"/>
                </a:lnTo>
                <a:lnTo>
                  <a:pt x="1341" y="233"/>
                </a:lnTo>
                <a:lnTo>
                  <a:pt x="1343" y="234"/>
                </a:lnTo>
                <a:lnTo>
                  <a:pt x="1344" y="237"/>
                </a:lnTo>
                <a:lnTo>
                  <a:pt x="1346" y="238"/>
                </a:lnTo>
                <a:lnTo>
                  <a:pt x="1347" y="239"/>
                </a:lnTo>
                <a:lnTo>
                  <a:pt x="1348" y="240"/>
                </a:lnTo>
                <a:lnTo>
                  <a:pt x="1350" y="241"/>
                </a:lnTo>
                <a:lnTo>
                  <a:pt x="1351" y="242"/>
                </a:lnTo>
                <a:lnTo>
                  <a:pt x="1352" y="242"/>
                </a:lnTo>
                <a:lnTo>
                  <a:pt x="1353" y="243"/>
                </a:lnTo>
                <a:lnTo>
                  <a:pt x="1354" y="244"/>
                </a:lnTo>
                <a:lnTo>
                  <a:pt x="1357" y="245"/>
                </a:lnTo>
                <a:lnTo>
                  <a:pt x="1358" y="246"/>
                </a:lnTo>
                <a:lnTo>
                  <a:pt x="1359" y="247"/>
                </a:lnTo>
                <a:lnTo>
                  <a:pt x="1360" y="248"/>
                </a:lnTo>
                <a:lnTo>
                  <a:pt x="1361" y="249"/>
                </a:lnTo>
                <a:lnTo>
                  <a:pt x="1363" y="249"/>
                </a:lnTo>
                <a:lnTo>
                  <a:pt x="1364" y="250"/>
                </a:lnTo>
                <a:lnTo>
                  <a:pt x="1365" y="251"/>
                </a:lnTo>
                <a:lnTo>
                  <a:pt x="1367" y="252"/>
                </a:lnTo>
                <a:lnTo>
                  <a:pt x="1370" y="255"/>
                </a:lnTo>
                <a:lnTo>
                  <a:pt x="1371" y="256"/>
                </a:lnTo>
                <a:lnTo>
                  <a:pt x="1373" y="257"/>
                </a:lnTo>
                <a:lnTo>
                  <a:pt x="1376" y="258"/>
                </a:lnTo>
                <a:lnTo>
                  <a:pt x="1378" y="261"/>
                </a:lnTo>
                <a:lnTo>
                  <a:pt x="1380" y="262"/>
                </a:lnTo>
                <a:lnTo>
                  <a:pt x="1382" y="264"/>
                </a:lnTo>
                <a:lnTo>
                  <a:pt x="1385" y="265"/>
                </a:lnTo>
                <a:lnTo>
                  <a:pt x="1387" y="267"/>
                </a:lnTo>
                <a:lnTo>
                  <a:pt x="1389" y="268"/>
                </a:lnTo>
                <a:lnTo>
                  <a:pt x="1392" y="270"/>
                </a:lnTo>
                <a:lnTo>
                  <a:pt x="1395" y="271"/>
                </a:lnTo>
                <a:lnTo>
                  <a:pt x="1397" y="274"/>
                </a:lnTo>
                <a:lnTo>
                  <a:pt x="1398" y="275"/>
                </a:lnTo>
                <a:lnTo>
                  <a:pt x="1400" y="276"/>
                </a:lnTo>
                <a:lnTo>
                  <a:pt x="1402" y="277"/>
                </a:lnTo>
                <a:lnTo>
                  <a:pt x="1403" y="279"/>
                </a:lnTo>
                <a:lnTo>
                  <a:pt x="1405" y="280"/>
                </a:lnTo>
                <a:lnTo>
                  <a:pt x="1406" y="281"/>
                </a:lnTo>
                <a:lnTo>
                  <a:pt x="1407" y="282"/>
                </a:lnTo>
                <a:lnTo>
                  <a:pt x="1409" y="283"/>
                </a:lnTo>
                <a:lnTo>
                  <a:pt x="1410" y="284"/>
                </a:lnTo>
                <a:lnTo>
                  <a:pt x="1411" y="285"/>
                </a:lnTo>
                <a:lnTo>
                  <a:pt x="1415" y="286"/>
                </a:lnTo>
                <a:lnTo>
                  <a:pt x="1416" y="287"/>
                </a:lnTo>
                <a:lnTo>
                  <a:pt x="1417" y="289"/>
                </a:lnTo>
                <a:lnTo>
                  <a:pt x="1419" y="290"/>
                </a:lnTo>
                <a:lnTo>
                  <a:pt x="1420" y="291"/>
                </a:lnTo>
                <a:lnTo>
                  <a:pt x="1421" y="294"/>
                </a:lnTo>
                <a:lnTo>
                  <a:pt x="1423" y="295"/>
                </a:lnTo>
                <a:lnTo>
                  <a:pt x="1424" y="297"/>
                </a:lnTo>
                <a:lnTo>
                  <a:pt x="1426" y="298"/>
                </a:lnTo>
                <a:lnTo>
                  <a:pt x="1428" y="300"/>
                </a:lnTo>
                <a:lnTo>
                  <a:pt x="1429" y="302"/>
                </a:lnTo>
                <a:lnTo>
                  <a:pt x="1431" y="305"/>
                </a:lnTo>
                <a:lnTo>
                  <a:pt x="1434" y="307"/>
                </a:lnTo>
                <a:lnTo>
                  <a:pt x="1436" y="309"/>
                </a:lnTo>
                <a:lnTo>
                  <a:pt x="1439" y="311"/>
                </a:lnTo>
                <a:lnTo>
                  <a:pt x="1441" y="315"/>
                </a:lnTo>
                <a:lnTo>
                  <a:pt x="1444" y="318"/>
                </a:lnTo>
                <a:lnTo>
                  <a:pt x="1446" y="320"/>
                </a:lnTo>
                <a:lnTo>
                  <a:pt x="1449" y="323"/>
                </a:lnTo>
                <a:lnTo>
                  <a:pt x="1452" y="325"/>
                </a:lnTo>
                <a:lnTo>
                  <a:pt x="1454" y="328"/>
                </a:lnTo>
                <a:lnTo>
                  <a:pt x="1456" y="330"/>
                </a:lnTo>
                <a:lnTo>
                  <a:pt x="1458" y="333"/>
                </a:lnTo>
                <a:lnTo>
                  <a:pt x="1461" y="335"/>
                </a:lnTo>
                <a:lnTo>
                  <a:pt x="1463" y="337"/>
                </a:lnTo>
                <a:lnTo>
                  <a:pt x="1464" y="338"/>
                </a:lnTo>
                <a:lnTo>
                  <a:pt x="1466" y="340"/>
                </a:lnTo>
                <a:lnTo>
                  <a:pt x="1467" y="342"/>
                </a:lnTo>
                <a:lnTo>
                  <a:pt x="1469" y="343"/>
                </a:lnTo>
                <a:lnTo>
                  <a:pt x="1470" y="345"/>
                </a:lnTo>
                <a:lnTo>
                  <a:pt x="1473" y="347"/>
                </a:lnTo>
                <a:lnTo>
                  <a:pt x="1474" y="348"/>
                </a:lnTo>
                <a:lnTo>
                  <a:pt x="1476" y="352"/>
                </a:lnTo>
                <a:lnTo>
                  <a:pt x="1477" y="353"/>
                </a:lnTo>
                <a:lnTo>
                  <a:pt x="1479" y="355"/>
                </a:lnTo>
                <a:lnTo>
                  <a:pt x="1480" y="357"/>
                </a:lnTo>
                <a:lnTo>
                  <a:pt x="1482" y="359"/>
                </a:lnTo>
                <a:lnTo>
                  <a:pt x="1483" y="361"/>
                </a:lnTo>
                <a:lnTo>
                  <a:pt x="1485" y="363"/>
                </a:lnTo>
                <a:lnTo>
                  <a:pt x="1487" y="365"/>
                </a:lnTo>
                <a:lnTo>
                  <a:pt x="1489" y="367"/>
                </a:lnTo>
                <a:lnTo>
                  <a:pt x="1492" y="369"/>
                </a:lnTo>
                <a:lnTo>
                  <a:pt x="1494" y="373"/>
                </a:lnTo>
                <a:lnTo>
                  <a:pt x="1496" y="375"/>
                </a:lnTo>
                <a:lnTo>
                  <a:pt x="1498" y="378"/>
                </a:lnTo>
                <a:lnTo>
                  <a:pt x="1501" y="381"/>
                </a:lnTo>
                <a:lnTo>
                  <a:pt x="1505" y="385"/>
                </a:lnTo>
                <a:lnTo>
                  <a:pt x="1507" y="388"/>
                </a:lnTo>
                <a:lnTo>
                  <a:pt x="1512" y="393"/>
                </a:lnTo>
                <a:lnTo>
                  <a:pt x="1515" y="397"/>
                </a:lnTo>
                <a:lnTo>
                  <a:pt x="1517" y="401"/>
                </a:lnTo>
                <a:lnTo>
                  <a:pt x="1520" y="404"/>
                </a:lnTo>
                <a:lnTo>
                  <a:pt x="1523" y="407"/>
                </a:lnTo>
                <a:lnTo>
                  <a:pt x="1525" y="411"/>
                </a:lnTo>
                <a:lnTo>
                  <a:pt x="1527" y="413"/>
                </a:lnTo>
                <a:lnTo>
                  <a:pt x="1530" y="416"/>
                </a:lnTo>
                <a:lnTo>
                  <a:pt x="1532" y="418"/>
                </a:lnTo>
                <a:lnTo>
                  <a:pt x="1534" y="421"/>
                </a:lnTo>
                <a:lnTo>
                  <a:pt x="1536" y="423"/>
                </a:lnTo>
                <a:lnTo>
                  <a:pt x="1538" y="425"/>
                </a:lnTo>
                <a:lnTo>
                  <a:pt x="1539" y="427"/>
                </a:lnTo>
                <a:lnTo>
                  <a:pt x="1541" y="430"/>
                </a:lnTo>
                <a:lnTo>
                  <a:pt x="1543" y="432"/>
                </a:lnTo>
                <a:lnTo>
                  <a:pt x="1544" y="434"/>
                </a:lnTo>
                <a:lnTo>
                  <a:pt x="1546" y="436"/>
                </a:lnTo>
                <a:lnTo>
                  <a:pt x="1547" y="438"/>
                </a:lnTo>
                <a:lnTo>
                  <a:pt x="1551" y="442"/>
                </a:lnTo>
                <a:lnTo>
                  <a:pt x="1552" y="444"/>
                </a:lnTo>
                <a:lnTo>
                  <a:pt x="1554" y="446"/>
                </a:lnTo>
                <a:lnTo>
                  <a:pt x="1556" y="449"/>
                </a:lnTo>
                <a:lnTo>
                  <a:pt x="1557" y="452"/>
                </a:lnTo>
                <a:lnTo>
                  <a:pt x="1559" y="454"/>
                </a:lnTo>
                <a:lnTo>
                  <a:pt x="1561" y="457"/>
                </a:lnTo>
                <a:lnTo>
                  <a:pt x="1563" y="460"/>
                </a:lnTo>
                <a:lnTo>
                  <a:pt x="1565" y="462"/>
                </a:lnTo>
                <a:lnTo>
                  <a:pt x="1569" y="466"/>
                </a:lnTo>
                <a:lnTo>
                  <a:pt x="1571" y="470"/>
                </a:lnTo>
                <a:lnTo>
                  <a:pt x="1574" y="473"/>
                </a:lnTo>
                <a:lnTo>
                  <a:pt x="1576" y="477"/>
                </a:lnTo>
                <a:lnTo>
                  <a:pt x="1579" y="481"/>
                </a:lnTo>
                <a:lnTo>
                  <a:pt x="1582" y="486"/>
                </a:lnTo>
                <a:lnTo>
                  <a:pt x="1585" y="492"/>
                </a:lnTo>
                <a:lnTo>
                  <a:pt x="1589" y="496"/>
                </a:lnTo>
                <a:lnTo>
                  <a:pt x="1592" y="499"/>
                </a:lnTo>
                <a:lnTo>
                  <a:pt x="1595" y="503"/>
                </a:lnTo>
                <a:lnTo>
                  <a:pt x="1598" y="507"/>
                </a:lnTo>
                <a:lnTo>
                  <a:pt x="1600" y="510"/>
                </a:lnTo>
                <a:lnTo>
                  <a:pt x="1602" y="513"/>
                </a:lnTo>
                <a:lnTo>
                  <a:pt x="1604" y="516"/>
                </a:lnTo>
                <a:lnTo>
                  <a:pt x="1607" y="519"/>
                </a:lnTo>
                <a:lnTo>
                  <a:pt x="1609" y="521"/>
                </a:lnTo>
                <a:lnTo>
                  <a:pt x="1610" y="524"/>
                </a:lnTo>
                <a:lnTo>
                  <a:pt x="1612" y="527"/>
                </a:lnTo>
                <a:lnTo>
                  <a:pt x="1614" y="529"/>
                </a:lnTo>
                <a:lnTo>
                  <a:pt x="1615" y="533"/>
                </a:lnTo>
                <a:lnTo>
                  <a:pt x="1617" y="535"/>
                </a:lnTo>
                <a:lnTo>
                  <a:pt x="1618" y="537"/>
                </a:lnTo>
                <a:lnTo>
                  <a:pt x="1620" y="539"/>
                </a:lnTo>
                <a:lnTo>
                  <a:pt x="1622" y="542"/>
                </a:lnTo>
                <a:lnTo>
                  <a:pt x="1623" y="544"/>
                </a:lnTo>
                <a:lnTo>
                  <a:pt x="1625" y="547"/>
                </a:lnTo>
                <a:lnTo>
                  <a:pt x="1628" y="550"/>
                </a:lnTo>
                <a:lnTo>
                  <a:pt x="1630" y="552"/>
                </a:lnTo>
                <a:lnTo>
                  <a:pt x="1632" y="555"/>
                </a:lnTo>
                <a:lnTo>
                  <a:pt x="1634" y="558"/>
                </a:lnTo>
                <a:lnTo>
                  <a:pt x="1636" y="561"/>
                </a:lnTo>
                <a:lnTo>
                  <a:pt x="1638" y="564"/>
                </a:lnTo>
                <a:lnTo>
                  <a:pt x="1641" y="568"/>
                </a:lnTo>
                <a:lnTo>
                  <a:pt x="1644" y="571"/>
                </a:lnTo>
                <a:lnTo>
                  <a:pt x="1647" y="576"/>
                </a:lnTo>
                <a:lnTo>
                  <a:pt x="1650" y="580"/>
                </a:lnTo>
                <a:lnTo>
                  <a:pt x="1653" y="585"/>
                </a:lnTo>
                <a:lnTo>
                  <a:pt x="1656" y="589"/>
                </a:lnTo>
                <a:lnTo>
                  <a:pt x="1660" y="594"/>
                </a:lnTo>
                <a:lnTo>
                  <a:pt x="1663" y="598"/>
                </a:lnTo>
                <a:lnTo>
                  <a:pt x="1666" y="602"/>
                </a:lnTo>
                <a:lnTo>
                  <a:pt x="1669" y="606"/>
                </a:lnTo>
                <a:lnTo>
                  <a:pt x="1672" y="610"/>
                </a:lnTo>
                <a:lnTo>
                  <a:pt x="1674" y="613"/>
                </a:lnTo>
                <a:lnTo>
                  <a:pt x="1676" y="616"/>
                </a:lnTo>
                <a:lnTo>
                  <a:pt x="1678" y="620"/>
                </a:lnTo>
                <a:lnTo>
                  <a:pt x="1680" y="622"/>
                </a:lnTo>
                <a:lnTo>
                  <a:pt x="1682" y="626"/>
                </a:lnTo>
                <a:lnTo>
                  <a:pt x="1686" y="628"/>
                </a:lnTo>
                <a:lnTo>
                  <a:pt x="1687" y="631"/>
                </a:lnTo>
                <a:lnTo>
                  <a:pt x="1689" y="633"/>
                </a:lnTo>
                <a:lnTo>
                  <a:pt x="1690" y="635"/>
                </a:lnTo>
                <a:lnTo>
                  <a:pt x="1692" y="637"/>
                </a:lnTo>
                <a:lnTo>
                  <a:pt x="1693" y="639"/>
                </a:lnTo>
                <a:lnTo>
                  <a:pt x="1694" y="641"/>
                </a:lnTo>
                <a:lnTo>
                  <a:pt x="1696" y="645"/>
                </a:lnTo>
                <a:lnTo>
                  <a:pt x="1697" y="647"/>
                </a:lnTo>
                <a:lnTo>
                  <a:pt x="1698" y="649"/>
                </a:lnTo>
                <a:lnTo>
                  <a:pt x="1700" y="651"/>
                </a:lnTo>
                <a:lnTo>
                  <a:pt x="1701" y="653"/>
                </a:lnTo>
                <a:lnTo>
                  <a:pt x="1702" y="655"/>
                </a:lnTo>
                <a:lnTo>
                  <a:pt x="1705" y="658"/>
                </a:lnTo>
                <a:lnTo>
                  <a:pt x="1706" y="660"/>
                </a:lnTo>
                <a:lnTo>
                  <a:pt x="1708" y="664"/>
                </a:lnTo>
                <a:lnTo>
                  <a:pt x="1709" y="668"/>
                </a:lnTo>
                <a:lnTo>
                  <a:pt x="1711" y="670"/>
                </a:lnTo>
                <a:lnTo>
                  <a:pt x="1713" y="673"/>
                </a:lnTo>
                <a:lnTo>
                  <a:pt x="1714" y="677"/>
                </a:lnTo>
                <a:lnTo>
                  <a:pt x="1716" y="680"/>
                </a:lnTo>
                <a:lnTo>
                  <a:pt x="1719" y="685"/>
                </a:lnTo>
              </a:path>
            </a:pathLst>
          </a:custGeom>
          <a:noFill/>
          <a:ln w="28575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71" name="Freeform 11"/>
          <p:cNvSpPr>
            <a:spLocks/>
          </p:cNvSpPr>
          <p:nvPr/>
        </p:nvSpPr>
        <p:spPr bwMode="auto">
          <a:xfrm>
            <a:off x="4433888" y="2098675"/>
            <a:ext cx="546100" cy="215900"/>
          </a:xfrm>
          <a:custGeom>
            <a:avLst/>
            <a:gdLst>
              <a:gd name="T0" fmla="*/ 106742 w 1719"/>
              <a:gd name="T1" fmla="*/ 215900 h 683"/>
              <a:gd name="T2" fmla="*/ 182669 w 1719"/>
              <a:gd name="T3" fmla="*/ 215900 h 683"/>
              <a:gd name="T4" fmla="*/ 221744 w 1719"/>
              <a:gd name="T5" fmla="*/ 215584 h 683"/>
              <a:gd name="T6" fmla="*/ 238581 w 1719"/>
              <a:gd name="T7" fmla="*/ 215268 h 683"/>
              <a:gd name="T8" fmla="*/ 247794 w 1719"/>
              <a:gd name="T9" fmla="*/ 214636 h 683"/>
              <a:gd name="T10" fmla="*/ 256054 w 1719"/>
              <a:gd name="T11" fmla="*/ 214319 h 683"/>
              <a:gd name="T12" fmla="*/ 261772 w 1719"/>
              <a:gd name="T13" fmla="*/ 213687 h 683"/>
              <a:gd name="T14" fmla="*/ 267491 w 1719"/>
              <a:gd name="T15" fmla="*/ 213055 h 683"/>
              <a:gd name="T16" fmla="*/ 274480 w 1719"/>
              <a:gd name="T17" fmla="*/ 211791 h 683"/>
              <a:gd name="T18" fmla="*/ 283057 w 1719"/>
              <a:gd name="T19" fmla="*/ 210842 h 683"/>
              <a:gd name="T20" fmla="*/ 290046 w 1719"/>
              <a:gd name="T21" fmla="*/ 209894 h 683"/>
              <a:gd name="T22" fmla="*/ 296082 w 1719"/>
              <a:gd name="T23" fmla="*/ 208630 h 683"/>
              <a:gd name="T24" fmla="*/ 302118 w 1719"/>
              <a:gd name="T25" fmla="*/ 207049 h 683"/>
              <a:gd name="T26" fmla="*/ 311331 w 1719"/>
              <a:gd name="T27" fmla="*/ 203888 h 683"/>
              <a:gd name="T28" fmla="*/ 320544 w 1719"/>
              <a:gd name="T29" fmla="*/ 201043 h 683"/>
              <a:gd name="T30" fmla="*/ 327851 w 1719"/>
              <a:gd name="T31" fmla="*/ 198514 h 683"/>
              <a:gd name="T32" fmla="*/ 333251 w 1719"/>
              <a:gd name="T33" fmla="*/ 196618 h 683"/>
              <a:gd name="T34" fmla="*/ 339923 w 1719"/>
              <a:gd name="T35" fmla="*/ 193457 h 683"/>
              <a:gd name="T36" fmla="*/ 347229 w 1719"/>
              <a:gd name="T37" fmla="*/ 189979 h 683"/>
              <a:gd name="T38" fmla="*/ 355807 w 1719"/>
              <a:gd name="T39" fmla="*/ 185554 h 683"/>
              <a:gd name="T40" fmla="*/ 361525 w 1719"/>
              <a:gd name="T41" fmla="*/ 182709 h 683"/>
              <a:gd name="T42" fmla="*/ 366608 w 1719"/>
              <a:gd name="T43" fmla="*/ 180180 h 683"/>
              <a:gd name="T44" fmla="*/ 372962 w 1719"/>
              <a:gd name="T45" fmla="*/ 176703 h 683"/>
              <a:gd name="T46" fmla="*/ 380269 w 1719"/>
              <a:gd name="T47" fmla="*/ 172594 h 683"/>
              <a:gd name="T48" fmla="*/ 386622 w 1719"/>
              <a:gd name="T49" fmla="*/ 168800 h 683"/>
              <a:gd name="T50" fmla="*/ 391388 w 1719"/>
              <a:gd name="T51" fmla="*/ 166271 h 683"/>
              <a:gd name="T52" fmla="*/ 395835 w 1719"/>
              <a:gd name="T53" fmla="*/ 163110 h 683"/>
              <a:gd name="T54" fmla="*/ 401236 w 1719"/>
              <a:gd name="T55" fmla="*/ 159949 h 683"/>
              <a:gd name="T56" fmla="*/ 407272 w 1719"/>
              <a:gd name="T57" fmla="*/ 156156 h 683"/>
              <a:gd name="T58" fmla="*/ 411719 w 1719"/>
              <a:gd name="T59" fmla="*/ 153311 h 683"/>
              <a:gd name="T60" fmla="*/ 415214 w 1719"/>
              <a:gd name="T61" fmla="*/ 150782 h 683"/>
              <a:gd name="T62" fmla="*/ 418391 w 1719"/>
              <a:gd name="T63" fmla="*/ 148253 h 683"/>
              <a:gd name="T64" fmla="*/ 422838 w 1719"/>
              <a:gd name="T65" fmla="*/ 144776 h 683"/>
              <a:gd name="T66" fmla="*/ 426651 w 1719"/>
              <a:gd name="T67" fmla="*/ 141931 h 683"/>
              <a:gd name="T68" fmla="*/ 429510 w 1719"/>
              <a:gd name="T69" fmla="*/ 139719 h 683"/>
              <a:gd name="T70" fmla="*/ 432369 w 1719"/>
              <a:gd name="T71" fmla="*/ 137506 h 683"/>
              <a:gd name="T72" fmla="*/ 436181 w 1719"/>
              <a:gd name="T73" fmla="*/ 134977 h 683"/>
              <a:gd name="T74" fmla="*/ 440629 w 1719"/>
              <a:gd name="T75" fmla="*/ 131816 h 683"/>
              <a:gd name="T76" fmla="*/ 445394 w 1719"/>
              <a:gd name="T77" fmla="*/ 128655 h 683"/>
              <a:gd name="T78" fmla="*/ 448253 w 1719"/>
              <a:gd name="T79" fmla="*/ 126126 h 683"/>
              <a:gd name="T80" fmla="*/ 452065 w 1719"/>
              <a:gd name="T81" fmla="*/ 123281 h 683"/>
              <a:gd name="T82" fmla="*/ 456195 w 1719"/>
              <a:gd name="T83" fmla="*/ 118223 h 683"/>
              <a:gd name="T84" fmla="*/ 461278 w 1719"/>
              <a:gd name="T85" fmla="*/ 113166 h 683"/>
              <a:gd name="T86" fmla="*/ 465726 w 1719"/>
              <a:gd name="T87" fmla="*/ 108740 h 683"/>
              <a:gd name="T88" fmla="*/ 469220 w 1719"/>
              <a:gd name="T89" fmla="*/ 104631 h 683"/>
              <a:gd name="T90" fmla="*/ 473033 w 1719"/>
              <a:gd name="T91" fmla="*/ 99889 h 683"/>
              <a:gd name="T92" fmla="*/ 478751 w 1719"/>
              <a:gd name="T93" fmla="*/ 93251 h 683"/>
              <a:gd name="T94" fmla="*/ 484469 w 1719"/>
              <a:gd name="T95" fmla="*/ 86613 h 683"/>
              <a:gd name="T96" fmla="*/ 488917 w 1719"/>
              <a:gd name="T97" fmla="*/ 80923 h 683"/>
              <a:gd name="T98" fmla="*/ 493047 w 1719"/>
              <a:gd name="T99" fmla="*/ 75865 h 683"/>
              <a:gd name="T100" fmla="*/ 497177 w 1719"/>
              <a:gd name="T101" fmla="*/ 69859 h 683"/>
              <a:gd name="T102" fmla="*/ 502577 w 1719"/>
              <a:gd name="T103" fmla="*/ 62273 h 683"/>
              <a:gd name="T104" fmla="*/ 508931 w 1719"/>
              <a:gd name="T105" fmla="*/ 54054 h 683"/>
              <a:gd name="T106" fmla="*/ 513061 w 1719"/>
              <a:gd name="T107" fmla="*/ 48048 h 683"/>
              <a:gd name="T108" fmla="*/ 517191 w 1719"/>
              <a:gd name="T109" fmla="*/ 42674 h 683"/>
              <a:gd name="T110" fmla="*/ 522274 w 1719"/>
              <a:gd name="T111" fmla="*/ 35404 h 683"/>
              <a:gd name="T112" fmla="*/ 528310 w 1719"/>
              <a:gd name="T113" fmla="*/ 27185 h 683"/>
              <a:gd name="T114" fmla="*/ 533710 w 1719"/>
              <a:gd name="T115" fmla="*/ 19282 h 683"/>
              <a:gd name="T116" fmla="*/ 537840 w 1719"/>
              <a:gd name="T117" fmla="*/ 13909 h 683"/>
              <a:gd name="T118" fmla="*/ 540699 w 1719"/>
              <a:gd name="T119" fmla="*/ 8851 h 683"/>
              <a:gd name="T120" fmla="*/ 544512 w 1719"/>
              <a:gd name="T121" fmla="*/ 2213 h 68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719" h="683">
                <a:moveTo>
                  <a:pt x="0" y="683"/>
                </a:moveTo>
                <a:lnTo>
                  <a:pt x="66" y="683"/>
                </a:lnTo>
                <a:lnTo>
                  <a:pt x="127" y="683"/>
                </a:lnTo>
                <a:lnTo>
                  <a:pt x="184" y="683"/>
                </a:lnTo>
                <a:lnTo>
                  <a:pt x="238" y="683"/>
                </a:lnTo>
                <a:lnTo>
                  <a:pt x="290" y="683"/>
                </a:lnTo>
                <a:lnTo>
                  <a:pt x="336" y="683"/>
                </a:lnTo>
                <a:lnTo>
                  <a:pt x="379" y="683"/>
                </a:lnTo>
                <a:lnTo>
                  <a:pt x="418" y="683"/>
                </a:lnTo>
                <a:lnTo>
                  <a:pt x="455" y="683"/>
                </a:lnTo>
                <a:lnTo>
                  <a:pt x="490" y="683"/>
                </a:lnTo>
                <a:lnTo>
                  <a:pt x="520" y="683"/>
                </a:lnTo>
                <a:lnTo>
                  <a:pt x="549" y="683"/>
                </a:lnTo>
                <a:lnTo>
                  <a:pt x="575" y="683"/>
                </a:lnTo>
                <a:lnTo>
                  <a:pt x="598" y="683"/>
                </a:lnTo>
                <a:lnTo>
                  <a:pt x="620" y="683"/>
                </a:lnTo>
                <a:lnTo>
                  <a:pt x="639" y="683"/>
                </a:lnTo>
                <a:lnTo>
                  <a:pt x="656" y="682"/>
                </a:lnTo>
                <a:lnTo>
                  <a:pt x="671" y="682"/>
                </a:lnTo>
                <a:lnTo>
                  <a:pt x="685" y="682"/>
                </a:lnTo>
                <a:lnTo>
                  <a:pt x="698" y="682"/>
                </a:lnTo>
                <a:lnTo>
                  <a:pt x="708" y="682"/>
                </a:lnTo>
                <a:lnTo>
                  <a:pt x="718" y="682"/>
                </a:lnTo>
                <a:lnTo>
                  <a:pt x="726" y="682"/>
                </a:lnTo>
                <a:lnTo>
                  <a:pt x="733" y="682"/>
                </a:lnTo>
                <a:lnTo>
                  <a:pt x="741" y="681"/>
                </a:lnTo>
                <a:lnTo>
                  <a:pt x="746" y="681"/>
                </a:lnTo>
                <a:lnTo>
                  <a:pt x="751" y="681"/>
                </a:lnTo>
                <a:lnTo>
                  <a:pt x="757" y="681"/>
                </a:lnTo>
                <a:lnTo>
                  <a:pt x="761" y="681"/>
                </a:lnTo>
                <a:lnTo>
                  <a:pt x="765" y="680"/>
                </a:lnTo>
                <a:lnTo>
                  <a:pt x="770" y="680"/>
                </a:lnTo>
                <a:lnTo>
                  <a:pt x="775" y="680"/>
                </a:lnTo>
                <a:lnTo>
                  <a:pt x="780" y="679"/>
                </a:lnTo>
                <a:lnTo>
                  <a:pt x="785" y="679"/>
                </a:lnTo>
                <a:lnTo>
                  <a:pt x="788" y="679"/>
                </a:lnTo>
                <a:lnTo>
                  <a:pt x="792" y="679"/>
                </a:lnTo>
                <a:lnTo>
                  <a:pt x="796" y="678"/>
                </a:lnTo>
                <a:lnTo>
                  <a:pt x="800" y="678"/>
                </a:lnTo>
                <a:lnTo>
                  <a:pt x="803" y="678"/>
                </a:lnTo>
                <a:lnTo>
                  <a:pt x="806" y="678"/>
                </a:lnTo>
                <a:lnTo>
                  <a:pt x="808" y="678"/>
                </a:lnTo>
                <a:lnTo>
                  <a:pt x="811" y="677"/>
                </a:lnTo>
                <a:lnTo>
                  <a:pt x="814" y="677"/>
                </a:lnTo>
                <a:lnTo>
                  <a:pt x="817" y="677"/>
                </a:lnTo>
                <a:lnTo>
                  <a:pt x="819" y="677"/>
                </a:lnTo>
                <a:lnTo>
                  <a:pt x="822" y="677"/>
                </a:lnTo>
                <a:lnTo>
                  <a:pt x="824" y="676"/>
                </a:lnTo>
                <a:lnTo>
                  <a:pt x="826" y="676"/>
                </a:lnTo>
                <a:lnTo>
                  <a:pt x="829" y="676"/>
                </a:lnTo>
                <a:lnTo>
                  <a:pt x="831" y="676"/>
                </a:lnTo>
                <a:lnTo>
                  <a:pt x="835" y="675"/>
                </a:lnTo>
                <a:lnTo>
                  <a:pt x="837" y="675"/>
                </a:lnTo>
                <a:lnTo>
                  <a:pt x="839" y="675"/>
                </a:lnTo>
                <a:lnTo>
                  <a:pt x="842" y="674"/>
                </a:lnTo>
                <a:lnTo>
                  <a:pt x="844" y="674"/>
                </a:lnTo>
                <a:lnTo>
                  <a:pt x="847" y="674"/>
                </a:lnTo>
                <a:lnTo>
                  <a:pt x="850" y="673"/>
                </a:lnTo>
                <a:lnTo>
                  <a:pt x="854" y="673"/>
                </a:lnTo>
                <a:lnTo>
                  <a:pt x="857" y="671"/>
                </a:lnTo>
                <a:lnTo>
                  <a:pt x="860" y="671"/>
                </a:lnTo>
                <a:lnTo>
                  <a:pt x="864" y="670"/>
                </a:lnTo>
                <a:lnTo>
                  <a:pt x="868" y="670"/>
                </a:lnTo>
                <a:lnTo>
                  <a:pt x="874" y="669"/>
                </a:lnTo>
                <a:lnTo>
                  <a:pt x="878" y="669"/>
                </a:lnTo>
                <a:lnTo>
                  <a:pt x="882" y="668"/>
                </a:lnTo>
                <a:lnTo>
                  <a:pt x="886" y="667"/>
                </a:lnTo>
                <a:lnTo>
                  <a:pt x="891" y="667"/>
                </a:lnTo>
                <a:lnTo>
                  <a:pt x="894" y="666"/>
                </a:lnTo>
                <a:lnTo>
                  <a:pt x="898" y="666"/>
                </a:lnTo>
                <a:lnTo>
                  <a:pt x="901" y="666"/>
                </a:lnTo>
                <a:lnTo>
                  <a:pt x="904" y="665"/>
                </a:lnTo>
                <a:lnTo>
                  <a:pt x="907" y="665"/>
                </a:lnTo>
                <a:lnTo>
                  <a:pt x="910" y="664"/>
                </a:lnTo>
                <a:lnTo>
                  <a:pt x="913" y="664"/>
                </a:lnTo>
                <a:lnTo>
                  <a:pt x="915" y="663"/>
                </a:lnTo>
                <a:lnTo>
                  <a:pt x="919" y="663"/>
                </a:lnTo>
                <a:lnTo>
                  <a:pt x="921" y="662"/>
                </a:lnTo>
                <a:lnTo>
                  <a:pt x="924" y="662"/>
                </a:lnTo>
                <a:lnTo>
                  <a:pt x="926" y="661"/>
                </a:lnTo>
                <a:lnTo>
                  <a:pt x="928" y="661"/>
                </a:lnTo>
                <a:lnTo>
                  <a:pt x="932" y="660"/>
                </a:lnTo>
                <a:lnTo>
                  <a:pt x="934" y="660"/>
                </a:lnTo>
                <a:lnTo>
                  <a:pt x="936" y="659"/>
                </a:lnTo>
                <a:lnTo>
                  <a:pt x="939" y="658"/>
                </a:lnTo>
                <a:lnTo>
                  <a:pt x="942" y="658"/>
                </a:lnTo>
                <a:lnTo>
                  <a:pt x="944" y="657"/>
                </a:lnTo>
                <a:lnTo>
                  <a:pt x="947" y="656"/>
                </a:lnTo>
                <a:lnTo>
                  <a:pt x="951" y="655"/>
                </a:lnTo>
                <a:lnTo>
                  <a:pt x="954" y="652"/>
                </a:lnTo>
                <a:lnTo>
                  <a:pt x="958" y="651"/>
                </a:lnTo>
                <a:lnTo>
                  <a:pt x="961" y="650"/>
                </a:lnTo>
                <a:lnTo>
                  <a:pt x="966" y="649"/>
                </a:lnTo>
                <a:lnTo>
                  <a:pt x="971" y="648"/>
                </a:lnTo>
                <a:lnTo>
                  <a:pt x="975" y="646"/>
                </a:lnTo>
                <a:lnTo>
                  <a:pt x="980" y="645"/>
                </a:lnTo>
                <a:lnTo>
                  <a:pt x="985" y="643"/>
                </a:lnTo>
                <a:lnTo>
                  <a:pt x="991" y="642"/>
                </a:lnTo>
                <a:lnTo>
                  <a:pt x="995" y="640"/>
                </a:lnTo>
                <a:lnTo>
                  <a:pt x="999" y="639"/>
                </a:lnTo>
                <a:lnTo>
                  <a:pt x="1003" y="638"/>
                </a:lnTo>
                <a:lnTo>
                  <a:pt x="1009" y="636"/>
                </a:lnTo>
                <a:lnTo>
                  <a:pt x="1013" y="635"/>
                </a:lnTo>
                <a:lnTo>
                  <a:pt x="1016" y="633"/>
                </a:lnTo>
                <a:lnTo>
                  <a:pt x="1019" y="632"/>
                </a:lnTo>
                <a:lnTo>
                  <a:pt x="1022" y="631"/>
                </a:lnTo>
                <a:lnTo>
                  <a:pt x="1026" y="630"/>
                </a:lnTo>
                <a:lnTo>
                  <a:pt x="1029" y="629"/>
                </a:lnTo>
                <a:lnTo>
                  <a:pt x="1032" y="628"/>
                </a:lnTo>
                <a:lnTo>
                  <a:pt x="1034" y="628"/>
                </a:lnTo>
                <a:lnTo>
                  <a:pt x="1037" y="627"/>
                </a:lnTo>
                <a:lnTo>
                  <a:pt x="1039" y="626"/>
                </a:lnTo>
                <a:lnTo>
                  <a:pt x="1041" y="625"/>
                </a:lnTo>
                <a:lnTo>
                  <a:pt x="1044" y="624"/>
                </a:lnTo>
                <a:lnTo>
                  <a:pt x="1047" y="623"/>
                </a:lnTo>
                <a:lnTo>
                  <a:pt x="1049" y="622"/>
                </a:lnTo>
                <a:lnTo>
                  <a:pt x="1052" y="621"/>
                </a:lnTo>
                <a:lnTo>
                  <a:pt x="1055" y="620"/>
                </a:lnTo>
                <a:lnTo>
                  <a:pt x="1058" y="619"/>
                </a:lnTo>
                <a:lnTo>
                  <a:pt x="1060" y="617"/>
                </a:lnTo>
                <a:lnTo>
                  <a:pt x="1063" y="616"/>
                </a:lnTo>
                <a:lnTo>
                  <a:pt x="1067" y="615"/>
                </a:lnTo>
                <a:lnTo>
                  <a:pt x="1070" y="612"/>
                </a:lnTo>
                <a:lnTo>
                  <a:pt x="1073" y="611"/>
                </a:lnTo>
                <a:lnTo>
                  <a:pt x="1076" y="609"/>
                </a:lnTo>
                <a:lnTo>
                  <a:pt x="1080" y="607"/>
                </a:lnTo>
                <a:lnTo>
                  <a:pt x="1085" y="605"/>
                </a:lnTo>
                <a:lnTo>
                  <a:pt x="1089" y="603"/>
                </a:lnTo>
                <a:lnTo>
                  <a:pt x="1093" y="601"/>
                </a:lnTo>
                <a:lnTo>
                  <a:pt x="1097" y="599"/>
                </a:lnTo>
                <a:lnTo>
                  <a:pt x="1102" y="597"/>
                </a:lnTo>
                <a:lnTo>
                  <a:pt x="1107" y="594"/>
                </a:lnTo>
                <a:lnTo>
                  <a:pt x="1110" y="592"/>
                </a:lnTo>
                <a:lnTo>
                  <a:pt x="1114" y="590"/>
                </a:lnTo>
                <a:lnTo>
                  <a:pt x="1117" y="589"/>
                </a:lnTo>
                <a:lnTo>
                  <a:pt x="1120" y="587"/>
                </a:lnTo>
                <a:lnTo>
                  <a:pt x="1123" y="586"/>
                </a:lnTo>
                <a:lnTo>
                  <a:pt x="1126" y="584"/>
                </a:lnTo>
                <a:lnTo>
                  <a:pt x="1129" y="583"/>
                </a:lnTo>
                <a:lnTo>
                  <a:pt x="1131" y="582"/>
                </a:lnTo>
                <a:lnTo>
                  <a:pt x="1133" y="581"/>
                </a:lnTo>
                <a:lnTo>
                  <a:pt x="1135" y="580"/>
                </a:lnTo>
                <a:lnTo>
                  <a:pt x="1138" y="578"/>
                </a:lnTo>
                <a:lnTo>
                  <a:pt x="1140" y="577"/>
                </a:lnTo>
                <a:lnTo>
                  <a:pt x="1144" y="576"/>
                </a:lnTo>
                <a:lnTo>
                  <a:pt x="1146" y="574"/>
                </a:lnTo>
                <a:lnTo>
                  <a:pt x="1148" y="573"/>
                </a:lnTo>
                <a:lnTo>
                  <a:pt x="1150" y="572"/>
                </a:lnTo>
                <a:lnTo>
                  <a:pt x="1152" y="571"/>
                </a:lnTo>
                <a:lnTo>
                  <a:pt x="1154" y="570"/>
                </a:lnTo>
                <a:lnTo>
                  <a:pt x="1157" y="568"/>
                </a:lnTo>
                <a:lnTo>
                  <a:pt x="1159" y="567"/>
                </a:lnTo>
                <a:lnTo>
                  <a:pt x="1162" y="566"/>
                </a:lnTo>
                <a:lnTo>
                  <a:pt x="1165" y="564"/>
                </a:lnTo>
                <a:lnTo>
                  <a:pt x="1168" y="562"/>
                </a:lnTo>
                <a:lnTo>
                  <a:pt x="1170" y="560"/>
                </a:lnTo>
                <a:lnTo>
                  <a:pt x="1174" y="559"/>
                </a:lnTo>
                <a:lnTo>
                  <a:pt x="1177" y="557"/>
                </a:lnTo>
                <a:lnTo>
                  <a:pt x="1181" y="554"/>
                </a:lnTo>
                <a:lnTo>
                  <a:pt x="1185" y="552"/>
                </a:lnTo>
                <a:lnTo>
                  <a:pt x="1189" y="550"/>
                </a:lnTo>
                <a:lnTo>
                  <a:pt x="1193" y="548"/>
                </a:lnTo>
                <a:lnTo>
                  <a:pt x="1197" y="546"/>
                </a:lnTo>
                <a:lnTo>
                  <a:pt x="1201" y="544"/>
                </a:lnTo>
                <a:lnTo>
                  <a:pt x="1204" y="542"/>
                </a:lnTo>
                <a:lnTo>
                  <a:pt x="1207" y="540"/>
                </a:lnTo>
                <a:lnTo>
                  <a:pt x="1210" y="539"/>
                </a:lnTo>
                <a:lnTo>
                  <a:pt x="1213" y="536"/>
                </a:lnTo>
                <a:lnTo>
                  <a:pt x="1215" y="535"/>
                </a:lnTo>
                <a:lnTo>
                  <a:pt x="1217" y="534"/>
                </a:lnTo>
                <a:lnTo>
                  <a:pt x="1221" y="532"/>
                </a:lnTo>
                <a:lnTo>
                  <a:pt x="1223" y="531"/>
                </a:lnTo>
                <a:lnTo>
                  <a:pt x="1225" y="530"/>
                </a:lnTo>
                <a:lnTo>
                  <a:pt x="1227" y="529"/>
                </a:lnTo>
                <a:lnTo>
                  <a:pt x="1228" y="528"/>
                </a:lnTo>
                <a:lnTo>
                  <a:pt x="1230" y="527"/>
                </a:lnTo>
                <a:lnTo>
                  <a:pt x="1232" y="526"/>
                </a:lnTo>
                <a:lnTo>
                  <a:pt x="1235" y="525"/>
                </a:lnTo>
                <a:lnTo>
                  <a:pt x="1236" y="523"/>
                </a:lnTo>
                <a:lnTo>
                  <a:pt x="1239" y="522"/>
                </a:lnTo>
                <a:lnTo>
                  <a:pt x="1241" y="521"/>
                </a:lnTo>
                <a:lnTo>
                  <a:pt x="1243" y="520"/>
                </a:lnTo>
                <a:lnTo>
                  <a:pt x="1245" y="518"/>
                </a:lnTo>
                <a:lnTo>
                  <a:pt x="1246" y="516"/>
                </a:lnTo>
                <a:lnTo>
                  <a:pt x="1248" y="515"/>
                </a:lnTo>
                <a:lnTo>
                  <a:pt x="1250" y="513"/>
                </a:lnTo>
                <a:lnTo>
                  <a:pt x="1253" y="512"/>
                </a:lnTo>
                <a:lnTo>
                  <a:pt x="1255" y="511"/>
                </a:lnTo>
                <a:lnTo>
                  <a:pt x="1257" y="509"/>
                </a:lnTo>
                <a:lnTo>
                  <a:pt x="1261" y="507"/>
                </a:lnTo>
                <a:lnTo>
                  <a:pt x="1263" y="506"/>
                </a:lnTo>
                <a:lnTo>
                  <a:pt x="1266" y="504"/>
                </a:lnTo>
                <a:lnTo>
                  <a:pt x="1269" y="502"/>
                </a:lnTo>
                <a:lnTo>
                  <a:pt x="1272" y="500"/>
                </a:lnTo>
                <a:lnTo>
                  <a:pt x="1275" y="497"/>
                </a:lnTo>
                <a:lnTo>
                  <a:pt x="1280" y="495"/>
                </a:lnTo>
                <a:lnTo>
                  <a:pt x="1282" y="494"/>
                </a:lnTo>
                <a:lnTo>
                  <a:pt x="1285" y="492"/>
                </a:lnTo>
                <a:lnTo>
                  <a:pt x="1287" y="491"/>
                </a:lnTo>
                <a:lnTo>
                  <a:pt x="1289" y="489"/>
                </a:lnTo>
                <a:lnTo>
                  <a:pt x="1291" y="488"/>
                </a:lnTo>
                <a:lnTo>
                  <a:pt x="1293" y="487"/>
                </a:lnTo>
                <a:lnTo>
                  <a:pt x="1295" y="486"/>
                </a:lnTo>
                <a:lnTo>
                  <a:pt x="1296" y="485"/>
                </a:lnTo>
                <a:lnTo>
                  <a:pt x="1299" y="484"/>
                </a:lnTo>
                <a:lnTo>
                  <a:pt x="1300" y="482"/>
                </a:lnTo>
                <a:lnTo>
                  <a:pt x="1302" y="482"/>
                </a:lnTo>
                <a:lnTo>
                  <a:pt x="1303" y="481"/>
                </a:lnTo>
                <a:lnTo>
                  <a:pt x="1304" y="480"/>
                </a:lnTo>
                <a:lnTo>
                  <a:pt x="1306" y="479"/>
                </a:lnTo>
                <a:lnTo>
                  <a:pt x="1307" y="477"/>
                </a:lnTo>
                <a:lnTo>
                  <a:pt x="1308" y="476"/>
                </a:lnTo>
                <a:lnTo>
                  <a:pt x="1310" y="475"/>
                </a:lnTo>
                <a:lnTo>
                  <a:pt x="1311" y="474"/>
                </a:lnTo>
                <a:lnTo>
                  <a:pt x="1312" y="472"/>
                </a:lnTo>
                <a:lnTo>
                  <a:pt x="1313" y="471"/>
                </a:lnTo>
                <a:lnTo>
                  <a:pt x="1315" y="470"/>
                </a:lnTo>
                <a:lnTo>
                  <a:pt x="1317" y="469"/>
                </a:lnTo>
                <a:lnTo>
                  <a:pt x="1319" y="468"/>
                </a:lnTo>
                <a:lnTo>
                  <a:pt x="1320" y="466"/>
                </a:lnTo>
                <a:lnTo>
                  <a:pt x="1322" y="465"/>
                </a:lnTo>
                <a:lnTo>
                  <a:pt x="1325" y="464"/>
                </a:lnTo>
                <a:lnTo>
                  <a:pt x="1327" y="462"/>
                </a:lnTo>
                <a:lnTo>
                  <a:pt x="1329" y="461"/>
                </a:lnTo>
                <a:lnTo>
                  <a:pt x="1331" y="458"/>
                </a:lnTo>
                <a:lnTo>
                  <a:pt x="1333" y="456"/>
                </a:lnTo>
                <a:lnTo>
                  <a:pt x="1336" y="455"/>
                </a:lnTo>
                <a:lnTo>
                  <a:pt x="1338" y="453"/>
                </a:lnTo>
                <a:lnTo>
                  <a:pt x="1339" y="452"/>
                </a:lnTo>
                <a:lnTo>
                  <a:pt x="1341" y="450"/>
                </a:lnTo>
                <a:lnTo>
                  <a:pt x="1343" y="449"/>
                </a:lnTo>
                <a:lnTo>
                  <a:pt x="1344" y="448"/>
                </a:lnTo>
                <a:lnTo>
                  <a:pt x="1346" y="447"/>
                </a:lnTo>
                <a:lnTo>
                  <a:pt x="1347" y="446"/>
                </a:lnTo>
                <a:lnTo>
                  <a:pt x="1348" y="445"/>
                </a:lnTo>
                <a:lnTo>
                  <a:pt x="1350" y="444"/>
                </a:lnTo>
                <a:lnTo>
                  <a:pt x="1351" y="443"/>
                </a:lnTo>
                <a:lnTo>
                  <a:pt x="1352" y="442"/>
                </a:lnTo>
                <a:lnTo>
                  <a:pt x="1353" y="441"/>
                </a:lnTo>
                <a:lnTo>
                  <a:pt x="1354" y="440"/>
                </a:lnTo>
                <a:lnTo>
                  <a:pt x="1357" y="438"/>
                </a:lnTo>
                <a:lnTo>
                  <a:pt x="1358" y="438"/>
                </a:lnTo>
                <a:lnTo>
                  <a:pt x="1359" y="437"/>
                </a:lnTo>
                <a:lnTo>
                  <a:pt x="1360" y="436"/>
                </a:lnTo>
                <a:lnTo>
                  <a:pt x="1361" y="435"/>
                </a:lnTo>
                <a:lnTo>
                  <a:pt x="1363" y="434"/>
                </a:lnTo>
                <a:lnTo>
                  <a:pt x="1364" y="433"/>
                </a:lnTo>
                <a:lnTo>
                  <a:pt x="1365" y="432"/>
                </a:lnTo>
                <a:lnTo>
                  <a:pt x="1367" y="431"/>
                </a:lnTo>
                <a:lnTo>
                  <a:pt x="1370" y="430"/>
                </a:lnTo>
                <a:lnTo>
                  <a:pt x="1371" y="429"/>
                </a:lnTo>
                <a:lnTo>
                  <a:pt x="1373" y="427"/>
                </a:lnTo>
                <a:lnTo>
                  <a:pt x="1376" y="425"/>
                </a:lnTo>
                <a:lnTo>
                  <a:pt x="1378" y="424"/>
                </a:lnTo>
                <a:lnTo>
                  <a:pt x="1380" y="422"/>
                </a:lnTo>
                <a:lnTo>
                  <a:pt x="1382" y="421"/>
                </a:lnTo>
                <a:lnTo>
                  <a:pt x="1385" y="418"/>
                </a:lnTo>
                <a:lnTo>
                  <a:pt x="1387" y="417"/>
                </a:lnTo>
                <a:lnTo>
                  <a:pt x="1389" y="415"/>
                </a:lnTo>
                <a:lnTo>
                  <a:pt x="1392" y="414"/>
                </a:lnTo>
                <a:lnTo>
                  <a:pt x="1395" y="412"/>
                </a:lnTo>
                <a:lnTo>
                  <a:pt x="1397" y="411"/>
                </a:lnTo>
                <a:lnTo>
                  <a:pt x="1398" y="410"/>
                </a:lnTo>
                <a:lnTo>
                  <a:pt x="1400" y="408"/>
                </a:lnTo>
                <a:lnTo>
                  <a:pt x="1402" y="407"/>
                </a:lnTo>
                <a:lnTo>
                  <a:pt x="1403" y="406"/>
                </a:lnTo>
                <a:lnTo>
                  <a:pt x="1405" y="405"/>
                </a:lnTo>
                <a:lnTo>
                  <a:pt x="1406" y="404"/>
                </a:lnTo>
                <a:lnTo>
                  <a:pt x="1407" y="403"/>
                </a:lnTo>
                <a:lnTo>
                  <a:pt x="1409" y="402"/>
                </a:lnTo>
                <a:lnTo>
                  <a:pt x="1410" y="400"/>
                </a:lnTo>
                <a:lnTo>
                  <a:pt x="1411" y="399"/>
                </a:lnTo>
                <a:lnTo>
                  <a:pt x="1415" y="398"/>
                </a:lnTo>
                <a:lnTo>
                  <a:pt x="1416" y="396"/>
                </a:lnTo>
                <a:lnTo>
                  <a:pt x="1417" y="395"/>
                </a:lnTo>
                <a:lnTo>
                  <a:pt x="1419" y="394"/>
                </a:lnTo>
                <a:lnTo>
                  <a:pt x="1420" y="393"/>
                </a:lnTo>
                <a:lnTo>
                  <a:pt x="1421" y="391"/>
                </a:lnTo>
                <a:lnTo>
                  <a:pt x="1423" y="390"/>
                </a:lnTo>
                <a:lnTo>
                  <a:pt x="1424" y="388"/>
                </a:lnTo>
                <a:lnTo>
                  <a:pt x="1426" y="387"/>
                </a:lnTo>
                <a:lnTo>
                  <a:pt x="1428" y="385"/>
                </a:lnTo>
                <a:lnTo>
                  <a:pt x="1429" y="382"/>
                </a:lnTo>
                <a:lnTo>
                  <a:pt x="1431" y="379"/>
                </a:lnTo>
                <a:lnTo>
                  <a:pt x="1434" y="377"/>
                </a:lnTo>
                <a:lnTo>
                  <a:pt x="1436" y="374"/>
                </a:lnTo>
                <a:lnTo>
                  <a:pt x="1439" y="372"/>
                </a:lnTo>
                <a:lnTo>
                  <a:pt x="1441" y="369"/>
                </a:lnTo>
                <a:lnTo>
                  <a:pt x="1444" y="367"/>
                </a:lnTo>
                <a:lnTo>
                  <a:pt x="1446" y="364"/>
                </a:lnTo>
                <a:lnTo>
                  <a:pt x="1449" y="360"/>
                </a:lnTo>
                <a:lnTo>
                  <a:pt x="1452" y="358"/>
                </a:lnTo>
                <a:lnTo>
                  <a:pt x="1454" y="356"/>
                </a:lnTo>
                <a:lnTo>
                  <a:pt x="1456" y="354"/>
                </a:lnTo>
                <a:lnTo>
                  <a:pt x="1458" y="352"/>
                </a:lnTo>
                <a:lnTo>
                  <a:pt x="1461" y="350"/>
                </a:lnTo>
                <a:lnTo>
                  <a:pt x="1463" y="348"/>
                </a:lnTo>
                <a:lnTo>
                  <a:pt x="1464" y="346"/>
                </a:lnTo>
                <a:lnTo>
                  <a:pt x="1466" y="344"/>
                </a:lnTo>
                <a:lnTo>
                  <a:pt x="1467" y="343"/>
                </a:lnTo>
                <a:lnTo>
                  <a:pt x="1469" y="340"/>
                </a:lnTo>
                <a:lnTo>
                  <a:pt x="1470" y="338"/>
                </a:lnTo>
                <a:lnTo>
                  <a:pt x="1473" y="336"/>
                </a:lnTo>
                <a:lnTo>
                  <a:pt x="1474" y="334"/>
                </a:lnTo>
                <a:lnTo>
                  <a:pt x="1476" y="333"/>
                </a:lnTo>
                <a:lnTo>
                  <a:pt x="1477" y="331"/>
                </a:lnTo>
                <a:lnTo>
                  <a:pt x="1479" y="329"/>
                </a:lnTo>
                <a:lnTo>
                  <a:pt x="1480" y="327"/>
                </a:lnTo>
                <a:lnTo>
                  <a:pt x="1482" y="326"/>
                </a:lnTo>
                <a:lnTo>
                  <a:pt x="1483" y="324"/>
                </a:lnTo>
                <a:lnTo>
                  <a:pt x="1485" y="321"/>
                </a:lnTo>
                <a:lnTo>
                  <a:pt x="1487" y="319"/>
                </a:lnTo>
                <a:lnTo>
                  <a:pt x="1489" y="316"/>
                </a:lnTo>
                <a:lnTo>
                  <a:pt x="1492" y="314"/>
                </a:lnTo>
                <a:lnTo>
                  <a:pt x="1494" y="312"/>
                </a:lnTo>
                <a:lnTo>
                  <a:pt x="1496" y="309"/>
                </a:lnTo>
                <a:lnTo>
                  <a:pt x="1498" y="306"/>
                </a:lnTo>
                <a:lnTo>
                  <a:pt x="1501" y="302"/>
                </a:lnTo>
                <a:lnTo>
                  <a:pt x="1505" y="299"/>
                </a:lnTo>
                <a:lnTo>
                  <a:pt x="1507" y="295"/>
                </a:lnTo>
                <a:lnTo>
                  <a:pt x="1512" y="291"/>
                </a:lnTo>
                <a:lnTo>
                  <a:pt x="1515" y="287"/>
                </a:lnTo>
                <a:lnTo>
                  <a:pt x="1517" y="283"/>
                </a:lnTo>
                <a:lnTo>
                  <a:pt x="1520" y="280"/>
                </a:lnTo>
                <a:lnTo>
                  <a:pt x="1523" y="277"/>
                </a:lnTo>
                <a:lnTo>
                  <a:pt x="1525" y="274"/>
                </a:lnTo>
                <a:lnTo>
                  <a:pt x="1527" y="271"/>
                </a:lnTo>
                <a:lnTo>
                  <a:pt x="1530" y="268"/>
                </a:lnTo>
                <a:lnTo>
                  <a:pt x="1532" y="266"/>
                </a:lnTo>
                <a:lnTo>
                  <a:pt x="1534" y="263"/>
                </a:lnTo>
                <a:lnTo>
                  <a:pt x="1536" y="260"/>
                </a:lnTo>
                <a:lnTo>
                  <a:pt x="1538" y="258"/>
                </a:lnTo>
                <a:lnTo>
                  <a:pt x="1539" y="256"/>
                </a:lnTo>
                <a:lnTo>
                  <a:pt x="1541" y="254"/>
                </a:lnTo>
                <a:lnTo>
                  <a:pt x="1543" y="252"/>
                </a:lnTo>
                <a:lnTo>
                  <a:pt x="1544" y="250"/>
                </a:lnTo>
                <a:lnTo>
                  <a:pt x="1546" y="247"/>
                </a:lnTo>
                <a:lnTo>
                  <a:pt x="1547" y="244"/>
                </a:lnTo>
                <a:lnTo>
                  <a:pt x="1551" y="242"/>
                </a:lnTo>
                <a:lnTo>
                  <a:pt x="1552" y="240"/>
                </a:lnTo>
                <a:lnTo>
                  <a:pt x="1554" y="238"/>
                </a:lnTo>
                <a:lnTo>
                  <a:pt x="1556" y="235"/>
                </a:lnTo>
                <a:lnTo>
                  <a:pt x="1557" y="233"/>
                </a:lnTo>
                <a:lnTo>
                  <a:pt x="1559" y="231"/>
                </a:lnTo>
                <a:lnTo>
                  <a:pt x="1561" y="228"/>
                </a:lnTo>
                <a:lnTo>
                  <a:pt x="1563" y="224"/>
                </a:lnTo>
                <a:lnTo>
                  <a:pt x="1565" y="221"/>
                </a:lnTo>
                <a:lnTo>
                  <a:pt x="1569" y="218"/>
                </a:lnTo>
                <a:lnTo>
                  <a:pt x="1571" y="215"/>
                </a:lnTo>
                <a:lnTo>
                  <a:pt x="1574" y="211"/>
                </a:lnTo>
                <a:lnTo>
                  <a:pt x="1576" y="208"/>
                </a:lnTo>
                <a:lnTo>
                  <a:pt x="1579" y="203"/>
                </a:lnTo>
                <a:lnTo>
                  <a:pt x="1582" y="197"/>
                </a:lnTo>
                <a:lnTo>
                  <a:pt x="1585" y="193"/>
                </a:lnTo>
                <a:lnTo>
                  <a:pt x="1589" y="189"/>
                </a:lnTo>
                <a:lnTo>
                  <a:pt x="1592" y="184"/>
                </a:lnTo>
                <a:lnTo>
                  <a:pt x="1595" y="181"/>
                </a:lnTo>
                <a:lnTo>
                  <a:pt x="1598" y="178"/>
                </a:lnTo>
                <a:lnTo>
                  <a:pt x="1600" y="174"/>
                </a:lnTo>
                <a:lnTo>
                  <a:pt x="1602" y="171"/>
                </a:lnTo>
                <a:lnTo>
                  <a:pt x="1604" y="169"/>
                </a:lnTo>
                <a:lnTo>
                  <a:pt x="1607" y="165"/>
                </a:lnTo>
                <a:lnTo>
                  <a:pt x="1609" y="162"/>
                </a:lnTo>
                <a:lnTo>
                  <a:pt x="1610" y="160"/>
                </a:lnTo>
                <a:lnTo>
                  <a:pt x="1612" y="156"/>
                </a:lnTo>
                <a:lnTo>
                  <a:pt x="1614" y="154"/>
                </a:lnTo>
                <a:lnTo>
                  <a:pt x="1615" y="152"/>
                </a:lnTo>
                <a:lnTo>
                  <a:pt x="1617" y="150"/>
                </a:lnTo>
                <a:lnTo>
                  <a:pt x="1618" y="146"/>
                </a:lnTo>
                <a:lnTo>
                  <a:pt x="1620" y="144"/>
                </a:lnTo>
                <a:lnTo>
                  <a:pt x="1622" y="142"/>
                </a:lnTo>
                <a:lnTo>
                  <a:pt x="1623" y="140"/>
                </a:lnTo>
                <a:lnTo>
                  <a:pt x="1625" y="137"/>
                </a:lnTo>
                <a:lnTo>
                  <a:pt x="1628" y="135"/>
                </a:lnTo>
                <a:lnTo>
                  <a:pt x="1630" y="132"/>
                </a:lnTo>
                <a:lnTo>
                  <a:pt x="1632" y="130"/>
                </a:lnTo>
                <a:lnTo>
                  <a:pt x="1634" y="126"/>
                </a:lnTo>
                <a:lnTo>
                  <a:pt x="1636" y="123"/>
                </a:lnTo>
                <a:lnTo>
                  <a:pt x="1638" y="120"/>
                </a:lnTo>
                <a:lnTo>
                  <a:pt x="1641" y="117"/>
                </a:lnTo>
                <a:lnTo>
                  <a:pt x="1644" y="112"/>
                </a:lnTo>
                <a:lnTo>
                  <a:pt x="1647" y="107"/>
                </a:lnTo>
                <a:lnTo>
                  <a:pt x="1650" y="104"/>
                </a:lnTo>
                <a:lnTo>
                  <a:pt x="1653" y="99"/>
                </a:lnTo>
                <a:lnTo>
                  <a:pt x="1656" y="95"/>
                </a:lnTo>
                <a:lnTo>
                  <a:pt x="1660" y="91"/>
                </a:lnTo>
                <a:lnTo>
                  <a:pt x="1663" y="86"/>
                </a:lnTo>
                <a:lnTo>
                  <a:pt x="1666" y="82"/>
                </a:lnTo>
                <a:lnTo>
                  <a:pt x="1669" y="78"/>
                </a:lnTo>
                <a:lnTo>
                  <a:pt x="1672" y="75"/>
                </a:lnTo>
                <a:lnTo>
                  <a:pt x="1674" y="72"/>
                </a:lnTo>
                <a:lnTo>
                  <a:pt x="1676" y="68"/>
                </a:lnTo>
                <a:lnTo>
                  <a:pt x="1678" y="64"/>
                </a:lnTo>
                <a:lnTo>
                  <a:pt x="1680" y="61"/>
                </a:lnTo>
                <a:lnTo>
                  <a:pt x="1682" y="58"/>
                </a:lnTo>
                <a:lnTo>
                  <a:pt x="1686" y="56"/>
                </a:lnTo>
                <a:lnTo>
                  <a:pt x="1687" y="54"/>
                </a:lnTo>
                <a:lnTo>
                  <a:pt x="1689" y="50"/>
                </a:lnTo>
                <a:lnTo>
                  <a:pt x="1690" y="48"/>
                </a:lnTo>
                <a:lnTo>
                  <a:pt x="1692" y="46"/>
                </a:lnTo>
                <a:lnTo>
                  <a:pt x="1693" y="44"/>
                </a:lnTo>
                <a:lnTo>
                  <a:pt x="1694" y="42"/>
                </a:lnTo>
                <a:lnTo>
                  <a:pt x="1696" y="40"/>
                </a:lnTo>
                <a:lnTo>
                  <a:pt x="1697" y="38"/>
                </a:lnTo>
                <a:lnTo>
                  <a:pt x="1698" y="36"/>
                </a:lnTo>
                <a:lnTo>
                  <a:pt x="1700" y="34"/>
                </a:lnTo>
                <a:lnTo>
                  <a:pt x="1701" y="31"/>
                </a:lnTo>
                <a:lnTo>
                  <a:pt x="1702" y="28"/>
                </a:lnTo>
                <a:lnTo>
                  <a:pt x="1705" y="26"/>
                </a:lnTo>
                <a:lnTo>
                  <a:pt x="1706" y="23"/>
                </a:lnTo>
                <a:lnTo>
                  <a:pt x="1708" y="20"/>
                </a:lnTo>
                <a:lnTo>
                  <a:pt x="1709" y="17"/>
                </a:lnTo>
                <a:lnTo>
                  <a:pt x="1711" y="14"/>
                </a:lnTo>
                <a:lnTo>
                  <a:pt x="1713" y="10"/>
                </a:lnTo>
                <a:lnTo>
                  <a:pt x="1714" y="7"/>
                </a:lnTo>
                <a:lnTo>
                  <a:pt x="1716" y="4"/>
                </a:lnTo>
                <a:lnTo>
                  <a:pt x="1719" y="0"/>
                </a:lnTo>
              </a:path>
            </a:pathLst>
          </a:custGeom>
          <a:noFill/>
          <a:ln w="28575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72" name="Freeform 12"/>
          <p:cNvSpPr>
            <a:spLocks/>
          </p:cNvSpPr>
          <p:nvPr/>
        </p:nvSpPr>
        <p:spPr bwMode="auto">
          <a:xfrm>
            <a:off x="4429125" y="1879600"/>
            <a:ext cx="63500" cy="219075"/>
          </a:xfrm>
          <a:custGeom>
            <a:avLst/>
            <a:gdLst>
              <a:gd name="T0" fmla="*/ 3754 w 203"/>
              <a:gd name="T1" fmla="*/ 7005 h 688"/>
              <a:gd name="T2" fmla="*/ 7507 w 203"/>
              <a:gd name="T3" fmla="*/ 14329 h 688"/>
              <a:gd name="T4" fmla="*/ 10635 w 203"/>
              <a:gd name="T5" fmla="*/ 19742 h 688"/>
              <a:gd name="T6" fmla="*/ 13138 w 203"/>
              <a:gd name="T7" fmla="*/ 23882 h 688"/>
              <a:gd name="T8" fmla="*/ 14702 w 203"/>
              <a:gd name="T9" fmla="*/ 27703 h 688"/>
              <a:gd name="T10" fmla="*/ 16266 w 203"/>
              <a:gd name="T11" fmla="*/ 30887 h 688"/>
              <a:gd name="T12" fmla="*/ 17830 w 203"/>
              <a:gd name="T13" fmla="*/ 34708 h 688"/>
              <a:gd name="T14" fmla="*/ 19707 w 203"/>
              <a:gd name="T15" fmla="*/ 39166 h 688"/>
              <a:gd name="T16" fmla="*/ 20958 w 203"/>
              <a:gd name="T17" fmla="*/ 42669 h 688"/>
              <a:gd name="T18" fmla="*/ 22522 w 203"/>
              <a:gd name="T19" fmla="*/ 46808 h 688"/>
              <a:gd name="T20" fmla="*/ 24086 w 203"/>
              <a:gd name="T21" fmla="*/ 50311 h 688"/>
              <a:gd name="T22" fmla="*/ 25337 w 203"/>
              <a:gd name="T23" fmla="*/ 52858 h 688"/>
              <a:gd name="T24" fmla="*/ 26589 w 203"/>
              <a:gd name="T25" fmla="*/ 55724 h 688"/>
              <a:gd name="T26" fmla="*/ 27527 w 203"/>
              <a:gd name="T27" fmla="*/ 59227 h 688"/>
              <a:gd name="T28" fmla="*/ 29091 w 203"/>
              <a:gd name="T29" fmla="*/ 63048 h 688"/>
              <a:gd name="T30" fmla="*/ 30968 w 203"/>
              <a:gd name="T31" fmla="*/ 67506 h 688"/>
              <a:gd name="T32" fmla="*/ 32532 w 203"/>
              <a:gd name="T33" fmla="*/ 72282 h 688"/>
              <a:gd name="T34" fmla="*/ 34409 w 203"/>
              <a:gd name="T35" fmla="*/ 77377 h 688"/>
              <a:gd name="T36" fmla="*/ 35973 w 203"/>
              <a:gd name="T37" fmla="*/ 81516 h 688"/>
              <a:gd name="T38" fmla="*/ 37224 w 203"/>
              <a:gd name="T39" fmla="*/ 85019 h 688"/>
              <a:gd name="T40" fmla="*/ 38163 w 203"/>
              <a:gd name="T41" fmla="*/ 88203 h 688"/>
              <a:gd name="T42" fmla="*/ 39414 w 203"/>
              <a:gd name="T43" fmla="*/ 91069 h 688"/>
              <a:gd name="T44" fmla="*/ 40352 w 203"/>
              <a:gd name="T45" fmla="*/ 94890 h 688"/>
              <a:gd name="T46" fmla="*/ 42229 w 203"/>
              <a:gd name="T47" fmla="*/ 99985 h 688"/>
              <a:gd name="T48" fmla="*/ 43167 w 203"/>
              <a:gd name="T49" fmla="*/ 103806 h 688"/>
              <a:gd name="T50" fmla="*/ 44732 w 203"/>
              <a:gd name="T51" fmla="*/ 109219 h 688"/>
              <a:gd name="T52" fmla="*/ 45983 w 203"/>
              <a:gd name="T53" fmla="*/ 113995 h 688"/>
              <a:gd name="T54" fmla="*/ 47234 w 203"/>
              <a:gd name="T55" fmla="*/ 117180 h 688"/>
              <a:gd name="T56" fmla="*/ 48172 w 203"/>
              <a:gd name="T57" fmla="*/ 120364 h 688"/>
              <a:gd name="T58" fmla="*/ 49111 w 203"/>
              <a:gd name="T59" fmla="*/ 123548 h 688"/>
              <a:gd name="T60" fmla="*/ 50362 w 203"/>
              <a:gd name="T61" fmla="*/ 127369 h 688"/>
              <a:gd name="T62" fmla="*/ 51613 w 203"/>
              <a:gd name="T63" fmla="*/ 131827 h 688"/>
              <a:gd name="T64" fmla="*/ 53490 w 203"/>
              <a:gd name="T65" fmla="*/ 137240 h 688"/>
              <a:gd name="T66" fmla="*/ 55054 w 203"/>
              <a:gd name="T67" fmla="*/ 141380 h 688"/>
              <a:gd name="T68" fmla="*/ 56305 w 203"/>
              <a:gd name="T69" fmla="*/ 146156 h 688"/>
              <a:gd name="T70" fmla="*/ 57244 w 203"/>
              <a:gd name="T71" fmla="*/ 149659 h 688"/>
              <a:gd name="T72" fmla="*/ 57869 w 203"/>
              <a:gd name="T73" fmla="*/ 152525 h 688"/>
              <a:gd name="T74" fmla="*/ 58182 w 203"/>
              <a:gd name="T75" fmla="*/ 156027 h 688"/>
              <a:gd name="T76" fmla="*/ 58808 w 203"/>
              <a:gd name="T77" fmla="*/ 158893 h 688"/>
              <a:gd name="T78" fmla="*/ 59121 w 203"/>
              <a:gd name="T79" fmla="*/ 162396 h 688"/>
              <a:gd name="T80" fmla="*/ 59433 w 203"/>
              <a:gd name="T81" fmla="*/ 166535 h 688"/>
              <a:gd name="T82" fmla="*/ 59433 w 203"/>
              <a:gd name="T83" fmla="*/ 170675 h 688"/>
              <a:gd name="T84" fmla="*/ 60059 w 203"/>
              <a:gd name="T85" fmla="*/ 174814 h 688"/>
              <a:gd name="T86" fmla="*/ 60372 w 203"/>
              <a:gd name="T87" fmla="*/ 177998 h 688"/>
              <a:gd name="T88" fmla="*/ 60685 w 203"/>
              <a:gd name="T89" fmla="*/ 180546 h 688"/>
              <a:gd name="T90" fmla="*/ 60998 w 203"/>
              <a:gd name="T91" fmla="*/ 182456 h 688"/>
              <a:gd name="T92" fmla="*/ 61310 w 203"/>
              <a:gd name="T93" fmla="*/ 184685 h 688"/>
              <a:gd name="T94" fmla="*/ 61623 w 203"/>
              <a:gd name="T95" fmla="*/ 187233 h 688"/>
              <a:gd name="T96" fmla="*/ 62249 w 203"/>
              <a:gd name="T97" fmla="*/ 189462 h 688"/>
              <a:gd name="T98" fmla="*/ 62562 w 203"/>
              <a:gd name="T99" fmla="*/ 191691 h 688"/>
              <a:gd name="T100" fmla="*/ 62874 w 203"/>
              <a:gd name="T101" fmla="*/ 194556 h 688"/>
              <a:gd name="T102" fmla="*/ 63187 w 203"/>
              <a:gd name="T103" fmla="*/ 196785 h 688"/>
              <a:gd name="T104" fmla="*/ 63500 w 203"/>
              <a:gd name="T105" fmla="*/ 199333 h 688"/>
              <a:gd name="T106" fmla="*/ 63500 w 203"/>
              <a:gd name="T107" fmla="*/ 201562 h 688"/>
              <a:gd name="T108" fmla="*/ 63500 w 203"/>
              <a:gd name="T109" fmla="*/ 205064 h 688"/>
              <a:gd name="T110" fmla="*/ 63500 w 203"/>
              <a:gd name="T111" fmla="*/ 208567 h 688"/>
              <a:gd name="T112" fmla="*/ 63187 w 203"/>
              <a:gd name="T113" fmla="*/ 214299 h 68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03" h="688">
                <a:moveTo>
                  <a:pt x="0" y="0"/>
                </a:moveTo>
                <a:lnTo>
                  <a:pt x="4" y="8"/>
                </a:lnTo>
                <a:lnTo>
                  <a:pt x="8" y="15"/>
                </a:lnTo>
                <a:lnTo>
                  <a:pt x="12" y="22"/>
                </a:lnTo>
                <a:lnTo>
                  <a:pt x="15" y="28"/>
                </a:lnTo>
                <a:lnTo>
                  <a:pt x="19" y="34"/>
                </a:lnTo>
                <a:lnTo>
                  <a:pt x="22" y="39"/>
                </a:lnTo>
                <a:lnTo>
                  <a:pt x="24" y="45"/>
                </a:lnTo>
                <a:lnTo>
                  <a:pt x="27" y="49"/>
                </a:lnTo>
                <a:lnTo>
                  <a:pt x="29" y="54"/>
                </a:lnTo>
                <a:lnTo>
                  <a:pt x="31" y="58"/>
                </a:lnTo>
                <a:lnTo>
                  <a:pt x="34" y="62"/>
                </a:lnTo>
                <a:lnTo>
                  <a:pt x="37" y="66"/>
                </a:lnTo>
                <a:lnTo>
                  <a:pt x="39" y="69"/>
                </a:lnTo>
                <a:lnTo>
                  <a:pt x="40" y="72"/>
                </a:lnTo>
                <a:lnTo>
                  <a:pt x="42" y="75"/>
                </a:lnTo>
                <a:lnTo>
                  <a:pt x="43" y="80"/>
                </a:lnTo>
                <a:lnTo>
                  <a:pt x="45" y="82"/>
                </a:lnTo>
                <a:lnTo>
                  <a:pt x="46" y="85"/>
                </a:lnTo>
                <a:lnTo>
                  <a:pt x="47" y="87"/>
                </a:lnTo>
                <a:lnTo>
                  <a:pt x="48" y="90"/>
                </a:lnTo>
                <a:lnTo>
                  <a:pt x="50" y="92"/>
                </a:lnTo>
                <a:lnTo>
                  <a:pt x="51" y="95"/>
                </a:lnTo>
                <a:lnTo>
                  <a:pt x="52" y="97"/>
                </a:lnTo>
                <a:lnTo>
                  <a:pt x="53" y="101"/>
                </a:lnTo>
                <a:lnTo>
                  <a:pt x="54" y="104"/>
                </a:lnTo>
                <a:lnTo>
                  <a:pt x="55" y="106"/>
                </a:lnTo>
                <a:lnTo>
                  <a:pt x="57" y="109"/>
                </a:lnTo>
                <a:lnTo>
                  <a:pt x="59" y="112"/>
                </a:lnTo>
                <a:lnTo>
                  <a:pt x="60" y="115"/>
                </a:lnTo>
                <a:lnTo>
                  <a:pt x="61" y="119"/>
                </a:lnTo>
                <a:lnTo>
                  <a:pt x="63" y="123"/>
                </a:lnTo>
                <a:lnTo>
                  <a:pt x="64" y="127"/>
                </a:lnTo>
                <a:lnTo>
                  <a:pt x="66" y="131"/>
                </a:lnTo>
                <a:lnTo>
                  <a:pt x="67" y="134"/>
                </a:lnTo>
                <a:lnTo>
                  <a:pt x="68" y="139"/>
                </a:lnTo>
                <a:lnTo>
                  <a:pt x="70" y="142"/>
                </a:lnTo>
                <a:lnTo>
                  <a:pt x="71" y="144"/>
                </a:lnTo>
                <a:lnTo>
                  <a:pt x="72" y="147"/>
                </a:lnTo>
                <a:lnTo>
                  <a:pt x="73" y="150"/>
                </a:lnTo>
                <a:lnTo>
                  <a:pt x="74" y="152"/>
                </a:lnTo>
                <a:lnTo>
                  <a:pt x="76" y="154"/>
                </a:lnTo>
                <a:lnTo>
                  <a:pt x="77" y="158"/>
                </a:lnTo>
                <a:lnTo>
                  <a:pt x="78" y="160"/>
                </a:lnTo>
                <a:lnTo>
                  <a:pt x="80" y="162"/>
                </a:lnTo>
                <a:lnTo>
                  <a:pt x="80" y="164"/>
                </a:lnTo>
                <a:lnTo>
                  <a:pt x="81" y="166"/>
                </a:lnTo>
                <a:lnTo>
                  <a:pt x="82" y="168"/>
                </a:lnTo>
                <a:lnTo>
                  <a:pt x="83" y="171"/>
                </a:lnTo>
                <a:lnTo>
                  <a:pt x="84" y="173"/>
                </a:lnTo>
                <a:lnTo>
                  <a:pt x="85" y="175"/>
                </a:lnTo>
                <a:lnTo>
                  <a:pt x="85" y="179"/>
                </a:lnTo>
                <a:lnTo>
                  <a:pt x="86" y="181"/>
                </a:lnTo>
                <a:lnTo>
                  <a:pt x="87" y="183"/>
                </a:lnTo>
                <a:lnTo>
                  <a:pt x="88" y="186"/>
                </a:lnTo>
                <a:lnTo>
                  <a:pt x="89" y="188"/>
                </a:lnTo>
                <a:lnTo>
                  <a:pt x="90" y="191"/>
                </a:lnTo>
                <a:lnTo>
                  <a:pt x="91" y="194"/>
                </a:lnTo>
                <a:lnTo>
                  <a:pt x="93" y="198"/>
                </a:lnTo>
                <a:lnTo>
                  <a:pt x="95" y="201"/>
                </a:lnTo>
                <a:lnTo>
                  <a:pt x="96" y="204"/>
                </a:lnTo>
                <a:lnTo>
                  <a:pt x="98" y="208"/>
                </a:lnTo>
                <a:lnTo>
                  <a:pt x="99" y="212"/>
                </a:lnTo>
                <a:lnTo>
                  <a:pt x="101" y="218"/>
                </a:lnTo>
                <a:lnTo>
                  <a:pt x="102" y="222"/>
                </a:lnTo>
                <a:lnTo>
                  <a:pt x="104" y="227"/>
                </a:lnTo>
                <a:lnTo>
                  <a:pt x="106" y="231"/>
                </a:lnTo>
                <a:lnTo>
                  <a:pt x="107" y="236"/>
                </a:lnTo>
                <a:lnTo>
                  <a:pt x="108" y="239"/>
                </a:lnTo>
                <a:lnTo>
                  <a:pt x="110" y="243"/>
                </a:lnTo>
                <a:lnTo>
                  <a:pt x="111" y="246"/>
                </a:lnTo>
                <a:lnTo>
                  <a:pt x="112" y="249"/>
                </a:lnTo>
                <a:lnTo>
                  <a:pt x="113" y="252"/>
                </a:lnTo>
                <a:lnTo>
                  <a:pt x="115" y="256"/>
                </a:lnTo>
                <a:lnTo>
                  <a:pt x="116" y="258"/>
                </a:lnTo>
                <a:lnTo>
                  <a:pt x="117" y="262"/>
                </a:lnTo>
                <a:lnTo>
                  <a:pt x="118" y="264"/>
                </a:lnTo>
                <a:lnTo>
                  <a:pt x="119" y="267"/>
                </a:lnTo>
                <a:lnTo>
                  <a:pt x="120" y="269"/>
                </a:lnTo>
                <a:lnTo>
                  <a:pt x="120" y="271"/>
                </a:lnTo>
                <a:lnTo>
                  <a:pt x="121" y="275"/>
                </a:lnTo>
                <a:lnTo>
                  <a:pt x="122" y="277"/>
                </a:lnTo>
                <a:lnTo>
                  <a:pt x="124" y="279"/>
                </a:lnTo>
                <a:lnTo>
                  <a:pt x="124" y="282"/>
                </a:lnTo>
                <a:lnTo>
                  <a:pt x="125" y="284"/>
                </a:lnTo>
                <a:lnTo>
                  <a:pt x="126" y="286"/>
                </a:lnTo>
                <a:lnTo>
                  <a:pt x="127" y="289"/>
                </a:lnTo>
                <a:lnTo>
                  <a:pt x="128" y="292"/>
                </a:lnTo>
                <a:lnTo>
                  <a:pt x="129" y="295"/>
                </a:lnTo>
                <a:lnTo>
                  <a:pt x="129" y="298"/>
                </a:lnTo>
                <a:lnTo>
                  <a:pt x="130" y="301"/>
                </a:lnTo>
                <a:lnTo>
                  <a:pt x="131" y="306"/>
                </a:lnTo>
                <a:lnTo>
                  <a:pt x="132" y="309"/>
                </a:lnTo>
                <a:lnTo>
                  <a:pt x="135" y="314"/>
                </a:lnTo>
                <a:lnTo>
                  <a:pt x="136" y="318"/>
                </a:lnTo>
                <a:lnTo>
                  <a:pt x="137" y="322"/>
                </a:lnTo>
                <a:lnTo>
                  <a:pt x="138" y="326"/>
                </a:lnTo>
                <a:lnTo>
                  <a:pt x="140" y="331"/>
                </a:lnTo>
                <a:lnTo>
                  <a:pt x="141" y="336"/>
                </a:lnTo>
                <a:lnTo>
                  <a:pt x="142" y="340"/>
                </a:lnTo>
                <a:lnTo>
                  <a:pt x="143" y="343"/>
                </a:lnTo>
                <a:lnTo>
                  <a:pt x="144" y="347"/>
                </a:lnTo>
                <a:lnTo>
                  <a:pt x="145" y="352"/>
                </a:lnTo>
                <a:lnTo>
                  <a:pt x="146" y="355"/>
                </a:lnTo>
                <a:lnTo>
                  <a:pt x="147" y="358"/>
                </a:lnTo>
                <a:lnTo>
                  <a:pt x="148" y="360"/>
                </a:lnTo>
                <a:lnTo>
                  <a:pt x="149" y="363"/>
                </a:lnTo>
                <a:lnTo>
                  <a:pt x="150" y="366"/>
                </a:lnTo>
                <a:lnTo>
                  <a:pt x="151" y="368"/>
                </a:lnTo>
                <a:lnTo>
                  <a:pt x="151" y="371"/>
                </a:lnTo>
                <a:lnTo>
                  <a:pt x="152" y="374"/>
                </a:lnTo>
                <a:lnTo>
                  <a:pt x="154" y="376"/>
                </a:lnTo>
                <a:lnTo>
                  <a:pt x="154" y="378"/>
                </a:lnTo>
                <a:lnTo>
                  <a:pt x="155" y="381"/>
                </a:lnTo>
                <a:lnTo>
                  <a:pt x="156" y="383"/>
                </a:lnTo>
                <a:lnTo>
                  <a:pt x="157" y="385"/>
                </a:lnTo>
                <a:lnTo>
                  <a:pt x="157" y="388"/>
                </a:lnTo>
                <a:lnTo>
                  <a:pt x="158" y="391"/>
                </a:lnTo>
                <a:lnTo>
                  <a:pt x="159" y="394"/>
                </a:lnTo>
                <a:lnTo>
                  <a:pt x="160" y="397"/>
                </a:lnTo>
                <a:lnTo>
                  <a:pt x="161" y="400"/>
                </a:lnTo>
                <a:lnTo>
                  <a:pt x="162" y="403"/>
                </a:lnTo>
                <a:lnTo>
                  <a:pt x="163" y="406"/>
                </a:lnTo>
                <a:lnTo>
                  <a:pt x="164" y="410"/>
                </a:lnTo>
                <a:lnTo>
                  <a:pt x="165" y="414"/>
                </a:lnTo>
                <a:lnTo>
                  <a:pt x="166" y="417"/>
                </a:lnTo>
                <a:lnTo>
                  <a:pt x="167" y="421"/>
                </a:lnTo>
                <a:lnTo>
                  <a:pt x="169" y="425"/>
                </a:lnTo>
                <a:lnTo>
                  <a:pt x="171" y="431"/>
                </a:lnTo>
                <a:lnTo>
                  <a:pt x="173" y="435"/>
                </a:lnTo>
                <a:lnTo>
                  <a:pt x="174" y="440"/>
                </a:lnTo>
                <a:lnTo>
                  <a:pt x="176" y="444"/>
                </a:lnTo>
                <a:lnTo>
                  <a:pt x="177" y="449"/>
                </a:lnTo>
                <a:lnTo>
                  <a:pt x="178" y="452"/>
                </a:lnTo>
                <a:lnTo>
                  <a:pt x="179" y="456"/>
                </a:lnTo>
                <a:lnTo>
                  <a:pt x="180" y="459"/>
                </a:lnTo>
                <a:lnTo>
                  <a:pt x="180" y="461"/>
                </a:lnTo>
                <a:lnTo>
                  <a:pt x="181" y="464"/>
                </a:lnTo>
                <a:lnTo>
                  <a:pt x="182" y="468"/>
                </a:lnTo>
                <a:lnTo>
                  <a:pt x="183" y="470"/>
                </a:lnTo>
                <a:lnTo>
                  <a:pt x="183" y="473"/>
                </a:lnTo>
                <a:lnTo>
                  <a:pt x="184" y="475"/>
                </a:lnTo>
                <a:lnTo>
                  <a:pt x="184" y="477"/>
                </a:lnTo>
                <a:lnTo>
                  <a:pt x="185" y="479"/>
                </a:lnTo>
                <a:lnTo>
                  <a:pt x="185" y="481"/>
                </a:lnTo>
                <a:lnTo>
                  <a:pt x="186" y="485"/>
                </a:lnTo>
                <a:lnTo>
                  <a:pt x="186" y="488"/>
                </a:lnTo>
                <a:lnTo>
                  <a:pt x="186" y="490"/>
                </a:lnTo>
                <a:lnTo>
                  <a:pt x="187" y="492"/>
                </a:lnTo>
                <a:lnTo>
                  <a:pt x="187" y="494"/>
                </a:lnTo>
                <a:lnTo>
                  <a:pt x="187" y="496"/>
                </a:lnTo>
                <a:lnTo>
                  <a:pt x="188" y="499"/>
                </a:lnTo>
                <a:lnTo>
                  <a:pt x="188" y="501"/>
                </a:lnTo>
                <a:lnTo>
                  <a:pt x="188" y="504"/>
                </a:lnTo>
                <a:lnTo>
                  <a:pt x="188" y="507"/>
                </a:lnTo>
                <a:lnTo>
                  <a:pt x="189" y="510"/>
                </a:lnTo>
                <a:lnTo>
                  <a:pt x="189" y="513"/>
                </a:lnTo>
                <a:lnTo>
                  <a:pt x="189" y="516"/>
                </a:lnTo>
                <a:lnTo>
                  <a:pt x="189" y="520"/>
                </a:lnTo>
                <a:lnTo>
                  <a:pt x="190" y="523"/>
                </a:lnTo>
                <a:lnTo>
                  <a:pt x="190" y="528"/>
                </a:lnTo>
                <a:lnTo>
                  <a:pt x="190" y="533"/>
                </a:lnTo>
                <a:lnTo>
                  <a:pt x="190" y="536"/>
                </a:lnTo>
                <a:lnTo>
                  <a:pt x="192" y="540"/>
                </a:lnTo>
                <a:lnTo>
                  <a:pt x="192" y="543"/>
                </a:lnTo>
                <a:lnTo>
                  <a:pt x="192" y="547"/>
                </a:lnTo>
                <a:lnTo>
                  <a:pt x="192" y="549"/>
                </a:lnTo>
                <a:lnTo>
                  <a:pt x="193" y="552"/>
                </a:lnTo>
                <a:lnTo>
                  <a:pt x="193" y="554"/>
                </a:lnTo>
                <a:lnTo>
                  <a:pt x="193" y="557"/>
                </a:lnTo>
                <a:lnTo>
                  <a:pt x="193" y="559"/>
                </a:lnTo>
                <a:lnTo>
                  <a:pt x="193" y="561"/>
                </a:lnTo>
                <a:lnTo>
                  <a:pt x="194" y="563"/>
                </a:lnTo>
                <a:lnTo>
                  <a:pt x="194" y="564"/>
                </a:lnTo>
                <a:lnTo>
                  <a:pt x="194" y="567"/>
                </a:lnTo>
                <a:lnTo>
                  <a:pt x="194" y="569"/>
                </a:lnTo>
                <a:lnTo>
                  <a:pt x="194" y="570"/>
                </a:lnTo>
                <a:lnTo>
                  <a:pt x="195" y="572"/>
                </a:lnTo>
                <a:lnTo>
                  <a:pt x="195" y="573"/>
                </a:lnTo>
                <a:lnTo>
                  <a:pt x="195" y="576"/>
                </a:lnTo>
                <a:lnTo>
                  <a:pt x="195" y="577"/>
                </a:lnTo>
                <a:lnTo>
                  <a:pt x="196" y="579"/>
                </a:lnTo>
                <a:lnTo>
                  <a:pt x="196" y="580"/>
                </a:lnTo>
                <a:lnTo>
                  <a:pt x="196" y="582"/>
                </a:lnTo>
                <a:lnTo>
                  <a:pt x="196" y="583"/>
                </a:lnTo>
                <a:lnTo>
                  <a:pt x="197" y="586"/>
                </a:lnTo>
                <a:lnTo>
                  <a:pt x="197" y="588"/>
                </a:lnTo>
                <a:lnTo>
                  <a:pt x="197" y="589"/>
                </a:lnTo>
                <a:lnTo>
                  <a:pt x="198" y="591"/>
                </a:lnTo>
                <a:lnTo>
                  <a:pt x="198" y="593"/>
                </a:lnTo>
                <a:lnTo>
                  <a:pt x="199" y="595"/>
                </a:lnTo>
                <a:lnTo>
                  <a:pt x="199" y="597"/>
                </a:lnTo>
                <a:lnTo>
                  <a:pt x="199" y="600"/>
                </a:lnTo>
                <a:lnTo>
                  <a:pt x="200" y="602"/>
                </a:lnTo>
                <a:lnTo>
                  <a:pt x="200" y="605"/>
                </a:lnTo>
                <a:lnTo>
                  <a:pt x="201" y="607"/>
                </a:lnTo>
                <a:lnTo>
                  <a:pt x="201" y="609"/>
                </a:lnTo>
                <a:lnTo>
                  <a:pt x="201" y="611"/>
                </a:lnTo>
                <a:lnTo>
                  <a:pt x="202" y="612"/>
                </a:lnTo>
                <a:lnTo>
                  <a:pt x="202" y="614"/>
                </a:lnTo>
                <a:lnTo>
                  <a:pt x="202" y="616"/>
                </a:lnTo>
                <a:lnTo>
                  <a:pt x="202" y="618"/>
                </a:lnTo>
                <a:lnTo>
                  <a:pt x="203" y="620"/>
                </a:lnTo>
                <a:lnTo>
                  <a:pt x="203" y="622"/>
                </a:lnTo>
                <a:lnTo>
                  <a:pt x="203" y="624"/>
                </a:lnTo>
                <a:lnTo>
                  <a:pt x="203" y="626"/>
                </a:lnTo>
                <a:lnTo>
                  <a:pt x="203" y="628"/>
                </a:lnTo>
                <a:lnTo>
                  <a:pt x="203" y="630"/>
                </a:lnTo>
                <a:lnTo>
                  <a:pt x="203" y="631"/>
                </a:lnTo>
                <a:lnTo>
                  <a:pt x="203" y="633"/>
                </a:lnTo>
                <a:lnTo>
                  <a:pt x="203" y="636"/>
                </a:lnTo>
                <a:lnTo>
                  <a:pt x="203" y="638"/>
                </a:lnTo>
                <a:lnTo>
                  <a:pt x="203" y="640"/>
                </a:lnTo>
                <a:lnTo>
                  <a:pt x="203" y="644"/>
                </a:lnTo>
                <a:lnTo>
                  <a:pt x="203" y="646"/>
                </a:lnTo>
                <a:lnTo>
                  <a:pt x="203" y="649"/>
                </a:lnTo>
                <a:lnTo>
                  <a:pt x="203" y="652"/>
                </a:lnTo>
                <a:lnTo>
                  <a:pt x="203" y="655"/>
                </a:lnTo>
                <a:lnTo>
                  <a:pt x="203" y="659"/>
                </a:lnTo>
                <a:lnTo>
                  <a:pt x="202" y="663"/>
                </a:lnTo>
                <a:lnTo>
                  <a:pt x="202" y="668"/>
                </a:lnTo>
                <a:lnTo>
                  <a:pt x="202" y="673"/>
                </a:lnTo>
                <a:lnTo>
                  <a:pt x="202" y="677"/>
                </a:lnTo>
                <a:lnTo>
                  <a:pt x="201" y="683"/>
                </a:lnTo>
                <a:lnTo>
                  <a:pt x="201" y="688"/>
                </a:lnTo>
              </a:path>
            </a:pathLst>
          </a:custGeom>
          <a:noFill/>
          <a:ln w="28575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73" name="Freeform 13"/>
          <p:cNvSpPr>
            <a:spLocks/>
          </p:cNvSpPr>
          <p:nvPr/>
        </p:nvSpPr>
        <p:spPr bwMode="auto">
          <a:xfrm>
            <a:off x="4429125" y="2097088"/>
            <a:ext cx="63500" cy="217487"/>
          </a:xfrm>
          <a:custGeom>
            <a:avLst/>
            <a:gdLst>
              <a:gd name="T0" fmla="*/ 3754 w 203"/>
              <a:gd name="T1" fmla="*/ 210829 h 686"/>
              <a:gd name="T2" fmla="*/ 7507 w 203"/>
              <a:gd name="T3" fmla="*/ 203854 h 686"/>
              <a:gd name="T4" fmla="*/ 10635 w 203"/>
              <a:gd name="T5" fmla="*/ 198465 h 686"/>
              <a:gd name="T6" fmla="*/ 13138 w 203"/>
              <a:gd name="T7" fmla="*/ 194026 h 686"/>
              <a:gd name="T8" fmla="*/ 14702 w 203"/>
              <a:gd name="T9" fmla="*/ 190222 h 686"/>
              <a:gd name="T10" fmla="*/ 16266 w 203"/>
              <a:gd name="T11" fmla="*/ 186734 h 686"/>
              <a:gd name="T12" fmla="*/ 17830 w 203"/>
              <a:gd name="T13" fmla="*/ 183564 h 686"/>
              <a:gd name="T14" fmla="*/ 19707 w 203"/>
              <a:gd name="T15" fmla="*/ 178809 h 686"/>
              <a:gd name="T16" fmla="*/ 20958 w 203"/>
              <a:gd name="T17" fmla="*/ 175004 h 686"/>
              <a:gd name="T18" fmla="*/ 22522 w 203"/>
              <a:gd name="T19" fmla="*/ 171517 h 686"/>
              <a:gd name="T20" fmla="*/ 24086 w 203"/>
              <a:gd name="T21" fmla="*/ 168029 h 686"/>
              <a:gd name="T22" fmla="*/ 25337 w 203"/>
              <a:gd name="T23" fmla="*/ 165176 h 686"/>
              <a:gd name="T24" fmla="*/ 26589 w 203"/>
              <a:gd name="T25" fmla="*/ 162006 h 686"/>
              <a:gd name="T26" fmla="*/ 27527 w 203"/>
              <a:gd name="T27" fmla="*/ 159152 h 686"/>
              <a:gd name="T28" fmla="*/ 29091 w 203"/>
              <a:gd name="T29" fmla="*/ 155348 h 686"/>
              <a:gd name="T30" fmla="*/ 30968 w 203"/>
              <a:gd name="T31" fmla="*/ 150275 h 686"/>
              <a:gd name="T32" fmla="*/ 32532 w 203"/>
              <a:gd name="T33" fmla="*/ 145837 h 686"/>
              <a:gd name="T34" fmla="*/ 34409 w 203"/>
              <a:gd name="T35" fmla="*/ 141081 h 686"/>
              <a:gd name="T36" fmla="*/ 35973 w 203"/>
              <a:gd name="T37" fmla="*/ 136960 h 686"/>
              <a:gd name="T38" fmla="*/ 37224 w 203"/>
              <a:gd name="T39" fmla="*/ 133155 h 686"/>
              <a:gd name="T40" fmla="*/ 38163 w 203"/>
              <a:gd name="T41" fmla="*/ 129985 h 686"/>
              <a:gd name="T42" fmla="*/ 39414 w 203"/>
              <a:gd name="T43" fmla="*/ 126815 h 686"/>
              <a:gd name="T44" fmla="*/ 40352 w 203"/>
              <a:gd name="T45" fmla="*/ 123327 h 686"/>
              <a:gd name="T46" fmla="*/ 42229 w 203"/>
              <a:gd name="T47" fmla="*/ 118572 h 686"/>
              <a:gd name="T48" fmla="*/ 43167 w 203"/>
              <a:gd name="T49" fmla="*/ 114450 h 686"/>
              <a:gd name="T50" fmla="*/ 44732 w 203"/>
              <a:gd name="T51" fmla="*/ 109061 h 686"/>
              <a:gd name="T52" fmla="*/ 45983 w 203"/>
              <a:gd name="T53" fmla="*/ 104622 h 686"/>
              <a:gd name="T54" fmla="*/ 47234 w 203"/>
              <a:gd name="T55" fmla="*/ 100818 h 686"/>
              <a:gd name="T56" fmla="*/ 48172 w 203"/>
              <a:gd name="T57" fmla="*/ 97964 h 686"/>
              <a:gd name="T58" fmla="*/ 49111 w 203"/>
              <a:gd name="T59" fmla="*/ 94794 h 686"/>
              <a:gd name="T60" fmla="*/ 50362 w 203"/>
              <a:gd name="T61" fmla="*/ 90672 h 686"/>
              <a:gd name="T62" fmla="*/ 51613 w 203"/>
              <a:gd name="T63" fmla="*/ 86868 h 686"/>
              <a:gd name="T64" fmla="*/ 53490 w 203"/>
              <a:gd name="T65" fmla="*/ 81478 h 686"/>
              <a:gd name="T66" fmla="*/ 55054 w 203"/>
              <a:gd name="T67" fmla="*/ 76723 h 686"/>
              <a:gd name="T68" fmla="*/ 56305 w 203"/>
              <a:gd name="T69" fmla="*/ 72284 h 686"/>
              <a:gd name="T70" fmla="*/ 57244 w 203"/>
              <a:gd name="T71" fmla="*/ 69114 h 686"/>
              <a:gd name="T72" fmla="*/ 57869 w 203"/>
              <a:gd name="T73" fmla="*/ 65944 h 686"/>
              <a:gd name="T74" fmla="*/ 58182 w 203"/>
              <a:gd name="T75" fmla="*/ 62773 h 686"/>
              <a:gd name="T76" fmla="*/ 58808 w 203"/>
              <a:gd name="T77" fmla="*/ 59603 h 686"/>
              <a:gd name="T78" fmla="*/ 59121 w 203"/>
              <a:gd name="T79" fmla="*/ 56432 h 686"/>
              <a:gd name="T80" fmla="*/ 59433 w 203"/>
              <a:gd name="T81" fmla="*/ 51994 h 686"/>
              <a:gd name="T82" fmla="*/ 59433 w 203"/>
              <a:gd name="T83" fmla="*/ 48190 h 686"/>
              <a:gd name="T84" fmla="*/ 60059 w 203"/>
              <a:gd name="T85" fmla="*/ 44068 h 686"/>
              <a:gd name="T86" fmla="*/ 60372 w 203"/>
              <a:gd name="T87" fmla="*/ 40581 h 686"/>
              <a:gd name="T88" fmla="*/ 60685 w 203"/>
              <a:gd name="T89" fmla="*/ 38361 h 686"/>
              <a:gd name="T90" fmla="*/ 60998 w 203"/>
              <a:gd name="T91" fmla="*/ 36142 h 686"/>
              <a:gd name="T92" fmla="*/ 61310 w 203"/>
              <a:gd name="T93" fmla="*/ 33923 h 686"/>
              <a:gd name="T94" fmla="*/ 61623 w 203"/>
              <a:gd name="T95" fmla="*/ 31704 h 686"/>
              <a:gd name="T96" fmla="*/ 62249 w 203"/>
              <a:gd name="T97" fmla="*/ 29167 h 686"/>
              <a:gd name="T98" fmla="*/ 62562 w 203"/>
              <a:gd name="T99" fmla="*/ 26948 h 686"/>
              <a:gd name="T100" fmla="*/ 62874 w 203"/>
              <a:gd name="T101" fmla="*/ 24412 h 686"/>
              <a:gd name="T102" fmla="*/ 63187 w 203"/>
              <a:gd name="T103" fmla="*/ 21558 h 686"/>
              <a:gd name="T104" fmla="*/ 63500 w 203"/>
              <a:gd name="T105" fmla="*/ 19656 h 686"/>
              <a:gd name="T106" fmla="*/ 63500 w 203"/>
              <a:gd name="T107" fmla="*/ 17437 h 686"/>
              <a:gd name="T108" fmla="*/ 63500 w 203"/>
              <a:gd name="T109" fmla="*/ 13950 h 686"/>
              <a:gd name="T110" fmla="*/ 63500 w 203"/>
              <a:gd name="T111" fmla="*/ 10145 h 686"/>
              <a:gd name="T112" fmla="*/ 63187 w 203"/>
              <a:gd name="T113" fmla="*/ 4439 h 68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03" h="686">
                <a:moveTo>
                  <a:pt x="0" y="686"/>
                </a:moveTo>
                <a:lnTo>
                  <a:pt x="4" y="679"/>
                </a:lnTo>
                <a:lnTo>
                  <a:pt x="8" y="672"/>
                </a:lnTo>
                <a:lnTo>
                  <a:pt x="12" y="665"/>
                </a:lnTo>
                <a:lnTo>
                  <a:pt x="15" y="660"/>
                </a:lnTo>
                <a:lnTo>
                  <a:pt x="19" y="652"/>
                </a:lnTo>
                <a:lnTo>
                  <a:pt x="22" y="647"/>
                </a:lnTo>
                <a:lnTo>
                  <a:pt x="24" y="643"/>
                </a:lnTo>
                <a:lnTo>
                  <a:pt x="27" y="638"/>
                </a:lnTo>
                <a:lnTo>
                  <a:pt x="29" y="633"/>
                </a:lnTo>
                <a:lnTo>
                  <a:pt x="31" y="629"/>
                </a:lnTo>
                <a:lnTo>
                  <a:pt x="34" y="626"/>
                </a:lnTo>
                <a:lnTo>
                  <a:pt x="37" y="622"/>
                </a:lnTo>
                <a:lnTo>
                  <a:pt x="39" y="619"/>
                </a:lnTo>
                <a:lnTo>
                  <a:pt x="40" y="615"/>
                </a:lnTo>
                <a:lnTo>
                  <a:pt x="42" y="612"/>
                </a:lnTo>
                <a:lnTo>
                  <a:pt x="43" y="608"/>
                </a:lnTo>
                <a:lnTo>
                  <a:pt x="45" y="605"/>
                </a:lnTo>
                <a:lnTo>
                  <a:pt x="46" y="603"/>
                </a:lnTo>
                <a:lnTo>
                  <a:pt x="47" y="600"/>
                </a:lnTo>
                <a:lnTo>
                  <a:pt x="48" y="597"/>
                </a:lnTo>
                <a:lnTo>
                  <a:pt x="50" y="594"/>
                </a:lnTo>
                <a:lnTo>
                  <a:pt x="51" y="592"/>
                </a:lnTo>
                <a:lnTo>
                  <a:pt x="52" y="589"/>
                </a:lnTo>
                <a:lnTo>
                  <a:pt x="53" y="587"/>
                </a:lnTo>
                <a:lnTo>
                  <a:pt x="54" y="584"/>
                </a:lnTo>
                <a:lnTo>
                  <a:pt x="55" y="581"/>
                </a:lnTo>
                <a:lnTo>
                  <a:pt x="57" y="579"/>
                </a:lnTo>
                <a:lnTo>
                  <a:pt x="59" y="575"/>
                </a:lnTo>
                <a:lnTo>
                  <a:pt x="60" y="572"/>
                </a:lnTo>
                <a:lnTo>
                  <a:pt x="61" y="568"/>
                </a:lnTo>
                <a:lnTo>
                  <a:pt x="63" y="564"/>
                </a:lnTo>
                <a:lnTo>
                  <a:pt x="64" y="560"/>
                </a:lnTo>
                <a:lnTo>
                  <a:pt x="66" y="556"/>
                </a:lnTo>
                <a:lnTo>
                  <a:pt x="67" y="552"/>
                </a:lnTo>
                <a:lnTo>
                  <a:pt x="68" y="549"/>
                </a:lnTo>
                <a:lnTo>
                  <a:pt x="70" y="546"/>
                </a:lnTo>
                <a:lnTo>
                  <a:pt x="71" y="543"/>
                </a:lnTo>
                <a:lnTo>
                  <a:pt x="72" y="541"/>
                </a:lnTo>
                <a:lnTo>
                  <a:pt x="73" y="537"/>
                </a:lnTo>
                <a:lnTo>
                  <a:pt x="74" y="535"/>
                </a:lnTo>
                <a:lnTo>
                  <a:pt x="76" y="532"/>
                </a:lnTo>
                <a:lnTo>
                  <a:pt x="77" y="530"/>
                </a:lnTo>
                <a:lnTo>
                  <a:pt x="78" y="528"/>
                </a:lnTo>
                <a:lnTo>
                  <a:pt x="80" y="526"/>
                </a:lnTo>
                <a:lnTo>
                  <a:pt x="80" y="524"/>
                </a:lnTo>
                <a:lnTo>
                  <a:pt x="81" y="521"/>
                </a:lnTo>
                <a:lnTo>
                  <a:pt x="82" y="518"/>
                </a:lnTo>
                <a:lnTo>
                  <a:pt x="83" y="516"/>
                </a:lnTo>
                <a:lnTo>
                  <a:pt x="84" y="514"/>
                </a:lnTo>
                <a:lnTo>
                  <a:pt x="85" y="511"/>
                </a:lnTo>
                <a:lnTo>
                  <a:pt x="85" y="509"/>
                </a:lnTo>
                <a:lnTo>
                  <a:pt x="86" y="507"/>
                </a:lnTo>
                <a:lnTo>
                  <a:pt x="87" y="505"/>
                </a:lnTo>
                <a:lnTo>
                  <a:pt x="88" y="502"/>
                </a:lnTo>
                <a:lnTo>
                  <a:pt x="89" y="499"/>
                </a:lnTo>
                <a:lnTo>
                  <a:pt x="90" y="496"/>
                </a:lnTo>
                <a:lnTo>
                  <a:pt x="91" y="493"/>
                </a:lnTo>
                <a:lnTo>
                  <a:pt x="93" y="490"/>
                </a:lnTo>
                <a:lnTo>
                  <a:pt x="95" y="487"/>
                </a:lnTo>
                <a:lnTo>
                  <a:pt x="96" y="483"/>
                </a:lnTo>
                <a:lnTo>
                  <a:pt x="98" y="479"/>
                </a:lnTo>
                <a:lnTo>
                  <a:pt x="99" y="474"/>
                </a:lnTo>
                <a:lnTo>
                  <a:pt x="101" y="470"/>
                </a:lnTo>
                <a:lnTo>
                  <a:pt x="102" y="465"/>
                </a:lnTo>
                <a:lnTo>
                  <a:pt x="104" y="460"/>
                </a:lnTo>
                <a:lnTo>
                  <a:pt x="106" y="456"/>
                </a:lnTo>
                <a:lnTo>
                  <a:pt x="107" y="452"/>
                </a:lnTo>
                <a:lnTo>
                  <a:pt x="108" y="448"/>
                </a:lnTo>
                <a:lnTo>
                  <a:pt x="110" y="445"/>
                </a:lnTo>
                <a:lnTo>
                  <a:pt x="111" y="440"/>
                </a:lnTo>
                <a:lnTo>
                  <a:pt x="112" y="437"/>
                </a:lnTo>
                <a:lnTo>
                  <a:pt x="113" y="434"/>
                </a:lnTo>
                <a:lnTo>
                  <a:pt x="115" y="432"/>
                </a:lnTo>
                <a:lnTo>
                  <a:pt x="116" y="428"/>
                </a:lnTo>
                <a:lnTo>
                  <a:pt x="117" y="425"/>
                </a:lnTo>
                <a:lnTo>
                  <a:pt x="118" y="422"/>
                </a:lnTo>
                <a:lnTo>
                  <a:pt x="119" y="420"/>
                </a:lnTo>
                <a:lnTo>
                  <a:pt x="120" y="417"/>
                </a:lnTo>
                <a:lnTo>
                  <a:pt x="120" y="415"/>
                </a:lnTo>
                <a:lnTo>
                  <a:pt x="121" y="413"/>
                </a:lnTo>
                <a:lnTo>
                  <a:pt x="122" y="410"/>
                </a:lnTo>
                <a:lnTo>
                  <a:pt x="124" y="408"/>
                </a:lnTo>
                <a:lnTo>
                  <a:pt x="124" y="406"/>
                </a:lnTo>
                <a:lnTo>
                  <a:pt x="125" y="403"/>
                </a:lnTo>
                <a:lnTo>
                  <a:pt x="126" y="400"/>
                </a:lnTo>
                <a:lnTo>
                  <a:pt x="127" y="398"/>
                </a:lnTo>
                <a:lnTo>
                  <a:pt x="128" y="395"/>
                </a:lnTo>
                <a:lnTo>
                  <a:pt x="129" y="392"/>
                </a:lnTo>
                <a:lnTo>
                  <a:pt x="129" y="389"/>
                </a:lnTo>
                <a:lnTo>
                  <a:pt x="130" y="385"/>
                </a:lnTo>
                <a:lnTo>
                  <a:pt x="131" y="381"/>
                </a:lnTo>
                <a:lnTo>
                  <a:pt x="132" y="378"/>
                </a:lnTo>
                <a:lnTo>
                  <a:pt x="135" y="374"/>
                </a:lnTo>
                <a:lnTo>
                  <a:pt x="136" y="370"/>
                </a:lnTo>
                <a:lnTo>
                  <a:pt x="137" y="366"/>
                </a:lnTo>
                <a:lnTo>
                  <a:pt x="138" y="361"/>
                </a:lnTo>
                <a:lnTo>
                  <a:pt x="140" y="356"/>
                </a:lnTo>
                <a:lnTo>
                  <a:pt x="141" y="352"/>
                </a:lnTo>
                <a:lnTo>
                  <a:pt x="142" y="348"/>
                </a:lnTo>
                <a:lnTo>
                  <a:pt x="143" y="344"/>
                </a:lnTo>
                <a:lnTo>
                  <a:pt x="144" y="339"/>
                </a:lnTo>
                <a:lnTo>
                  <a:pt x="145" y="336"/>
                </a:lnTo>
                <a:lnTo>
                  <a:pt x="146" y="333"/>
                </a:lnTo>
                <a:lnTo>
                  <a:pt x="147" y="330"/>
                </a:lnTo>
                <a:lnTo>
                  <a:pt x="148" y="327"/>
                </a:lnTo>
                <a:lnTo>
                  <a:pt x="149" y="323"/>
                </a:lnTo>
                <a:lnTo>
                  <a:pt x="150" y="321"/>
                </a:lnTo>
                <a:lnTo>
                  <a:pt x="151" y="318"/>
                </a:lnTo>
                <a:lnTo>
                  <a:pt x="151" y="316"/>
                </a:lnTo>
                <a:lnTo>
                  <a:pt x="152" y="314"/>
                </a:lnTo>
                <a:lnTo>
                  <a:pt x="154" y="311"/>
                </a:lnTo>
                <a:lnTo>
                  <a:pt x="154" y="309"/>
                </a:lnTo>
                <a:lnTo>
                  <a:pt x="155" y="306"/>
                </a:lnTo>
                <a:lnTo>
                  <a:pt x="156" y="304"/>
                </a:lnTo>
                <a:lnTo>
                  <a:pt x="157" y="301"/>
                </a:lnTo>
                <a:lnTo>
                  <a:pt x="157" y="299"/>
                </a:lnTo>
                <a:lnTo>
                  <a:pt x="158" y="295"/>
                </a:lnTo>
                <a:lnTo>
                  <a:pt x="159" y="293"/>
                </a:lnTo>
                <a:lnTo>
                  <a:pt x="160" y="290"/>
                </a:lnTo>
                <a:lnTo>
                  <a:pt x="161" y="286"/>
                </a:lnTo>
                <a:lnTo>
                  <a:pt x="162" y="284"/>
                </a:lnTo>
                <a:lnTo>
                  <a:pt x="163" y="280"/>
                </a:lnTo>
                <a:lnTo>
                  <a:pt x="164" y="277"/>
                </a:lnTo>
                <a:lnTo>
                  <a:pt x="165" y="274"/>
                </a:lnTo>
                <a:lnTo>
                  <a:pt x="166" y="270"/>
                </a:lnTo>
                <a:lnTo>
                  <a:pt x="167" y="265"/>
                </a:lnTo>
                <a:lnTo>
                  <a:pt x="169" y="261"/>
                </a:lnTo>
                <a:lnTo>
                  <a:pt x="171" y="257"/>
                </a:lnTo>
                <a:lnTo>
                  <a:pt x="173" y="252"/>
                </a:lnTo>
                <a:lnTo>
                  <a:pt x="174" y="246"/>
                </a:lnTo>
                <a:lnTo>
                  <a:pt x="176" y="242"/>
                </a:lnTo>
                <a:lnTo>
                  <a:pt x="177" y="239"/>
                </a:lnTo>
                <a:lnTo>
                  <a:pt x="178" y="235"/>
                </a:lnTo>
                <a:lnTo>
                  <a:pt x="179" y="232"/>
                </a:lnTo>
                <a:lnTo>
                  <a:pt x="180" y="228"/>
                </a:lnTo>
                <a:lnTo>
                  <a:pt x="180" y="225"/>
                </a:lnTo>
                <a:lnTo>
                  <a:pt x="181" y="223"/>
                </a:lnTo>
                <a:lnTo>
                  <a:pt x="182" y="220"/>
                </a:lnTo>
                <a:lnTo>
                  <a:pt x="183" y="218"/>
                </a:lnTo>
                <a:lnTo>
                  <a:pt x="183" y="215"/>
                </a:lnTo>
                <a:lnTo>
                  <a:pt x="184" y="213"/>
                </a:lnTo>
                <a:lnTo>
                  <a:pt x="184" y="211"/>
                </a:lnTo>
                <a:lnTo>
                  <a:pt x="185" y="208"/>
                </a:lnTo>
                <a:lnTo>
                  <a:pt x="185" y="204"/>
                </a:lnTo>
                <a:lnTo>
                  <a:pt x="186" y="202"/>
                </a:lnTo>
                <a:lnTo>
                  <a:pt x="186" y="200"/>
                </a:lnTo>
                <a:lnTo>
                  <a:pt x="186" y="198"/>
                </a:lnTo>
                <a:lnTo>
                  <a:pt x="187" y="196"/>
                </a:lnTo>
                <a:lnTo>
                  <a:pt x="187" y="194"/>
                </a:lnTo>
                <a:lnTo>
                  <a:pt x="187" y="192"/>
                </a:lnTo>
                <a:lnTo>
                  <a:pt x="188" y="188"/>
                </a:lnTo>
                <a:lnTo>
                  <a:pt x="188" y="186"/>
                </a:lnTo>
                <a:lnTo>
                  <a:pt x="188" y="183"/>
                </a:lnTo>
                <a:lnTo>
                  <a:pt x="188" y="181"/>
                </a:lnTo>
                <a:lnTo>
                  <a:pt x="189" y="178"/>
                </a:lnTo>
                <a:lnTo>
                  <a:pt x="189" y="175"/>
                </a:lnTo>
                <a:lnTo>
                  <a:pt x="189" y="172"/>
                </a:lnTo>
                <a:lnTo>
                  <a:pt x="189" y="167"/>
                </a:lnTo>
                <a:lnTo>
                  <a:pt x="190" y="164"/>
                </a:lnTo>
                <a:lnTo>
                  <a:pt x="190" y="159"/>
                </a:lnTo>
                <a:lnTo>
                  <a:pt x="190" y="155"/>
                </a:lnTo>
                <a:lnTo>
                  <a:pt x="190" y="152"/>
                </a:lnTo>
                <a:lnTo>
                  <a:pt x="192" y="147"/>
                </a:lnTo>
                <a:lnTo>
                  <a:pt x="192" y="144"/>
                </a:lnTo>
                <a:lnTo>
                  <a:pt x="192" y="141"/>
                </a:lnTo>
                <a:lnTo>
                  <a:pt x="192" y="139"/>
                </a:lnTo>
                <a:lnTo>
                  <a:pt x="193" y="136"/>
                </a:lnTo>
                <a:lnTo>
                  <a:pt x="193" y="134"/>
                </a:lnTo>
                <a:lnTo>
                  <a:pt x="193" y="130"/>
                </a:lnTo>
                <a:lnTo>
                  <a:pt x="193" y="128"/>
                </a:lnTo>
                <a:lnTo>
                  <a:pt x="193" y="126"/>
                </a:lnTo>
                <a:lnTo>
                  <a:pt x="194" y="124"/>
                </a:lnTo>
                <a:lnTo>
                  <a:pt x="194" y="123"/>
                </a:lnTo>
                <a:lnTo>
                  <a:pt x="194" y="121"/>
                </a:lnTo>
                <a:lnTo>
                  <a:pt x="194" y="119"/>
                </a:lnTo>
                <a:lnTo>
                  <a:pt x="194" y="118"/>
                </a:lnTo>
                <a:lnTo>
                  <a:pt x="195" y="115"/>
                </a:lnTo>
                <a:lnTo>
                  <a:pt x="195" y="114"/>
                </a:lnTo>
                <a:lnTo>
                  <a:pt x="195" y="111"/>
                </a:lnTo>
                <a:lnTo>
                  <a:pt x="195" y="110"/>
                </a:lnTo>
                <a:lnTo>
                  <a:pt x="196" y="108"/>
                </a:lnTo>
                <a:lnTo>
                  <a:pt x="196" y="107"/>
                </a:lnTo>
                <a:lnTo>
                  <a:pt x="196" y="105"/>
                </a:lnTo>
                <a:lnTo>
                  <a:pt x="196" y="104"/>
                </a:lnTo>
                <a:lnTo>
                  <a:pt x="197" y="102"/>
                </a:lnTo>
                <a:lnTo>
                  <a:pt x="197" y="100"/>
                </a:lnTo>
                <a:lnTo>
                  <a:pt x="197" y="99"/>
                </a:lnTo>
                <a:lnTo>
                  <a:pt x="198" y="97"/>
                </a:lnTo>
                <a:lnTo>
                  <a:pt x="198" y="95"/>
                </a:lnTo>
                <a:lnTo>
                  <a:pt x="199" y="92"/>
                </a:lnTo>
                <a:lnTo>
                  <a:pt x="199" y="90"/>
                </a:lnTo>
                <a:lnTo>
                  <a:pt x="199" y="87"/>
                </a:lnTo>
                <a:lnTo>
                  <a:pt x="200" y="85"/>
                </a:lnTo>
                <a:lnTo>
                  <a:pt x="200" y="83"/>
                </a:lnTo>
                <a:lnTo>
                  <a:pt x="201" y="81"/>
                </a:lnTo>
                <a:lnTo>
                  <a:pt x="201" y="79"/>
                </a:lnTo>
                <a:lnTo>
                  <a:pt x="201" y="77"/>
                </a:lnTo>
                <a:lnTo>
                  <a:pt x="202" y="75"/>
                </a:lnTo>
                <a:lnTo>
                  <a:pt x="202" y="73"/>
                </a:lnTo>
                <a:lnTo>
                  <a:pt x="202" y="71"/>
                </a:lnTo>
                <a:lnTo>
                  <a:pt x="202" y="68"/>
                </a:lnTo>
                <a:lnTo>
                  <a:pt x="203" y="67"/>
                </a:lnTo>
                <a:lnTo>
                  <a:pt x="203" y="65"/>
                </a:lnTo>
                <a:lnTo>
                  <a:pt x="203" y="64"/>
                </a:lnTo>
                <a:lnTo>
                  <a:pt x="203" y="62"/>
                </a:lnTo>
                <a:lnTo>
                  <a:pt x="203" y="60"/>
                </a:lnTo>
                <a:lnTo>
                  <a:pt x="203" y="58"/>
                </a:lnTo>
                <a:lnTo>
                  <a:pt x="203" y="56"/>
                </a:lnTo>
                <a:lnTo>
                  <a:pt x="203" y="55"/>
                </a:lnTo>
                <a:lnTo>
                  <a:pt x="203" y="51"/>
                </a:lnTo>
                <a:lnTo>
                  <a:pt x="203" y="49"/>
                </a:lnTo>
                <a:lnTo>
                  <a:pt x="203" y="47"/>
                </a:lnTo>
                <a:lnTo>
                  <a:pt x="203" y="44"/>
                </a:lnTo>
                <a:lnTo>
                  <a:pt x="203" y="42"/>
                </a:lnTo>
                <a:lnTo>
                  <a:pt x="203" y="39"/>
                </a:lnTo>
                <a:lnTo>
                  <a:pt x="203" y="36"/>
                </a:lnTo>
                <a:lnTo>
                  <a:pt x="203" y="32"/>
                </a:lnTo>
                <a:lnTo>
                  <a:pt x="203" y="28"/>
                </a:lnTo>
                <a:lnTo>
                  <a:pt x="202" y="24"/>
                </a:lnTo>
                <a:lnTo>
                  <a:pt x="202" y="20"/>
                </a:lnTo>
                <a:lnTo>
                  <a:pt x="202" y="14"/>
                </a:lnTo>
                <a:lnTo>
                  <a:pt x="202" y="10"/>
                </a:lnTo>
                <a:lnTo>
                  <a:pt x="201" y="5"/>
                </a:lnTo>
                <a:lnTo>
                  <a:pt x="201" y="0"/>
                </a:lnTo>
              </a:path>
            </a:pathLst>
          </a:custGeom>
          <a:noFill/>
          <a:ln w="28575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74" name="Line 14"/>
          <p:cNvSpPr>
            <a:spLocks noChangeShapeType="1"/>
          </p:cNvSpPr>
          <p:nvPr/>
        </p:nvSpPr>
        <p:spPr bwMode="auto">
          <a:xfrm flipH="1">
            <a:off x="3048000" y="2492375"/>
            <a:ext cx="25717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75" name="Line 15"/>
          <p:cNvSpPr>
            <a:spLocks noChangeShapeType="1"/>
          </p:cNvSpPr>
          <p:nvPr/>
        </p:nvSpPr>
        <p:spPr bwMode="auto">
          <a:xfrm flipH="1">
            <a:off x="3059113" y="2747963"/>
            <a:ext cx="246062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76" name="Line 16"/>
          <p:cNvSpPr>
            <a:spLocks noChangeShapeType="1"/>
          </p:cNvSpPr>
          <p:nvPr/>
        </p:nvSpPr>
        <p:spPr bwMode="auto">
          <a:xfrm flipH="1">
            <a:off x="3048000" y="1450975"/>
            <a:ext cx="25717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77" name="Line 17"/>
          <p:cNvSpPr>
            <a:spLocks noChangeShapeType="1"/>
          </p:cNvSpPr>
          <p:nvPr/>
        </p:nvSpPr>
        <p:spPr bwMode="auto">
          <a:xfrm flipH="1">
            <a:off x="3048000" y="1706563"/>
            <a:ext cx="25717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78" name="Line 18"/>
          <p:cNvSpPr>
            <a:spLocks noChangeShapeType="1"/>
          </p:cNvSpPr>
          <p:nvPr/>
        </p:nvSpPr>
        <p:spPr bwMode="auto">
          <a:xfrm flipH="1">
            <a:off x="3816350" y="1577975"/>
            <a:ext cx="128588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79" name="Freeform 19"/>
          <p:cNvSpPr>
            <a:spLocks/>
          </p:cNvSpPr>
          <p:nvPr/>
        </p:nvSpPr>
        <p:spPr bwMode="auto">
          <a:xfrm>
            <a:off x="3944938" y="1577975"/>
            <a:ext cx="255587" cy="384175"/>
          </a:xfrm>
          <a:custGeom>
            <a:avLst/>
            <a:gdLst>
              <a:gd name="T0" fmla="*/ 255587 w 805"/>
              <a:gd name="T1" fmla="*/ 384175 h 1208"/>
              <a:gd name="T2" fmla="*/ 127952 w 805"/>
              <a:gd name="T3" fmla="*/ 384175 h 1208"/>
              <a:gd name="T4" fmla="*/ 127952 w 805"/>
              <a:gd name="T5" fmla="*/ 0 h 1208"/>
              <a:gd name="T6" fmla="*/ 0 w 805"/>
              <a:gd name="T7" fmla="*/ 0 h 12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05" h="1208">
                <a:moveTo>
                  <a:pt x="805" y="1208"/>
                </a:moveTo>
                <a:lnTo>
                  <a:pt x="403" y="1208"/>
                </a:lnTo>
                <a:lnTo>
                  <a:pt x="403" y="0"/>
                </a:lnTo>
                <a:lnTo>
                  <a:pt x="0" y="0"/>
                </a:lnTo>
              </a:path>
            </a:pathLst>
          </a:custGeom>
          <a:noFill/>
          <a:ln w="19050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80" name="Freeform 20"/>
          <p:cNvSpPr>
            <a:spLocks/>
          </p:cNvSpPr>
          <p:nvPr/>
        </p:nvSpPr>
        <p:spPr bwMode="auto">
          <a:xfrm>
            <a:off x="3808413" y="2236788"/>
            <a:ext cx="392112" cy="382587"/>
          </a:xfrm>
          <a:custGeom>
            <a:avLst/>
            <a:gdLst>
              <a:gd name="T0" fmla="*/ 392112 w 247"/>
              <a:gd name="T1" fmla="*/ 0 h 241"/>
              <a:gd name="T2" fmla="*/ 265112 w 247"/>
              <a:gd name="T3" fmla="*/ 0 h 241"/>
              <a:gd name="T4" fmla="*/ 265112 w 247"/>
              <a:gd name="T5" fmla="*/ 382587 h 241"/>
              <a:gd name="T6" fmla="*/ 0 w 247"/>
              <a:gd name="T7" fmla="*/ 381000 h 24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47" h="241">
                <a:moveTo>
                  <a:pt x="247" y="0"/>
                </a:moveTo>
                <a:lnTo>
                  <a:pt x="167" y="0"/>
                </a:lnTo>
                <a:lnTo>
                  <a:pt x="167" y="241"/>
                </a:lnTo>
                <a:lnTo>
                  <a:pt x="0" y="240"/>
                </a:lnTo>
              </a:path>
            </a:pathLst>
          </a:custGeom>
          <a:noFill/>
          <a:ln w="19050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81" name="Line 21"/>
          <p:cNvSpPr>
            <a:spLocks noChangeShapeType="1"/>
          </p:cNvSpPr>
          <p:nvPr/>
        </p:nvSpPr>
        <p:spPr bwMode="auto">
          <a:xfrm flipH="1" flipV="1">
            <a:off x="4979988" y="2097088"/>
            <a:ext cx="5175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82" name="Freeform 22"/>
          <p:cNvSpPr>
            <a:spLocks/>
          </p:cNvSpPr>
          <p:nvPr/>
        </p:nvSpPr>
        <p:spPr bwMode="auto">
          <a:xfrm>
            <a:off x="3048000" y="1066800"/>
            <a:ext cx="3363913" cy="1552575"/>
          </a:xfrm>
          <a:custGeom>
            <a:avLst/>
            <a:gdLst>
              <a:gd name="T0" fmla="*/ 3363913 w 10592"/>
              <a:gd name="T1" fmla="*/ 1552575 h 4892"/>
              <a:gd name="T2" fmla="*/ 3363913 w 10592"/>
              <a:gd name="T3" fmla="*/ 0 h 4892"/>
              <a:gd name="T4" fmla="*/ 0 w 10592"/>
              <a:gd name="T5" fmla="*/ 0 h 4892"/>
              <a:gd name="T6" fmla="*/ 0 w 10592"/>
              <a:gd name="T7" fmla="*/ 383701 h 489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592" h="4892">
                <a:moveTo>
                  <a:pt x="10592" y="4892"/>
                </a:moveTo>
                <a:lnTo>
                  <a:pt x="10592" y="0"/>
                </a:lnTo>
                <a:lnTo>
                  <a:pt x="0" y="0"/>
                </a:lnTo>
                <a:lnTo>
                  <a:pt x="0" y="1209"/>
                </a:lnTo>
              </a:path>
            </a:pathLst>
          </a:custGeom>
          <a:noFill/>
          <a:ln w="19050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83" name="Freeform 23"/>
          <p:cNvSpPr>
            <a:spLocks/>
          </p:cNvSpPr>
          <p:nvPr/>
        </p:nvSpPr>
        <p:spPr bwMode="auto">
          <a:xfrm>
            <a:off x="2262188" y="2619375"/>
            <a:ext cx="3235325" cy="512763"/>
          </a:xfrm>
          <a:custGeom>
            <a:avLst/>
            <a:gdLst>
              <a:gd name="T0" fmla="*/ 0 w 10188"/>
              <a:gd name="T1" fmla="*/ 512763 h 1612"/>
              <a:gd name="T2" fmla="*/ 2723732 w 10188"/>
              <a:gd name="T3" fmla="*/ 512763 h 1612"/>
              <a:gd name="T4" fmla="*/ 2723732 w 10188"/>
              <a:gd name="T5" fmla="*/ 0 h 1612"/>
              <a:gd name="T6" fmla="*/ 3235325 w 10188"/>
              <a:gd name="T7" fmla="*/ 0 h 161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188" h="1612">
                <a:moveTo>
                  <a:pt x="0" y="1612"/>
                </a:moveTo>
                <a:lnTo>
                  <a:pt x="8577" y="1612"/>
                </a:lnTo>
                <a:lnTo>
                  <a:pt x="8577" y="0"/>
                </a:lnTo>
                <a:lnTo>
                  <a:pt x="10188" y="0"/>
                </a:lnTo>
              </a:path>
            </a:pathLst>
          </a:custGeom>
          <a:noFill/>
          <a:ln w="19050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84" name="Line 24"/>
          <p:cNvSpPr>
            <a:spLocks noChangeShapeType="1"/>
          </p:cNvSpPr>
          <p:nvPr/>
        </p:nvSpPr>
        <p:spPr bwMode="auto">
          <a:xfrm flipH="1" flipV="1">
            <a:off x="6154738" y="2098675"/>
            <a:ext cx="768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85" name="Line 25"/>
          <p:cNvSpPr>
            <a:spLocks noChangeShapeType="1"/>
          </p:cNvSpPr>
          <p:nvPr/>
        </p:nvSpPr>
        <p:spPr bwMode="auto">
          <a:xfrm flipH="1">
            <a:off x="6154738" y="2619375"/>
            <a:ext cx="768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86" name="Line 26"/>
          <p:cNvSpPr>
            <a:spLocks noChangeShapeType="1"/>
          </p:cNvSpPr>
          <p:nvPr/>
        </p:nvSpPr>
        <p:spPr bwMode="auto">
          <a:xfrm flipH="1">
            <a:off x="2921000" y="2492375"/>
            <a:ext cx="1270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87" name="Line 27"/>
          <p:cNvSpPr>
            <a:spLocks noChangeShapeType="1"/>
          </p:cNvSpPr>
          <p:nvPr/>
        </p:nvSpPr>
        <p:spPr bwMode="auto">
          <a:xfrm>
            <a:off x="2517775" y="2492375"/>
            <a:ext cx="128588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88" name="Freeform 28"/>
          <p:cNvSpPr>
            <a:spLocks/>
          </p:cNvSpPr>
          <p:nvPr/>
        </p:nvSpPr>
        <p:spPr bwMode="auto">
          <a:xfrm>
            <a:off x="2646363" y="2382838"/>
            <a:ext cx="201612" cy="200025"/>
          </a:xfrm>
          <a:custGeom>
            <a:avLst/>
            <a:gdLst>
              <a:gd name="T0" fmla="*/ 201612 w 632"/>
              <a:gd name="T1" fmla="*/ 109334 h 633"/>
              <a:gd name="T2" fmla="*/ 0 w 632"/>
              <a:gd name="T3" fmla="*/ 200025 h 633"/>
              <a:gd name="T4" fmla="*/ 0 w 632"/>
              <a:gd name="T5" fmla="*/ 0 h 633"/>
              <a:gd name="T6" fmla="*/ 201612 w 632"/>
              <a:gd name="T7" fmla="*/ 109334 h 6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32" h="633">
                <a:moveTo>
                  <a:pt x="632" y="346"/>
                </a:moveTo>
                <a:lnTo>
                  <a:pt x="0" y="633"/>
                </a:lnTo>
                <a:lnTo>
                  <a:pt x="0" y="0"/>
                </a:lnTo>
                <a:lnTo>
                  <a:pt x="632" y="346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89" name="Freeform 29"/>
          <p:cNvSpPr>
            <a:spLocks/>
          </p:cNvSpPr>
          <p:nvPr/>
        </p:nvSpPr>
        <p:spPr bwMode="auto">
          <a:xfrm>
            <a:off x="2646363" y="2382838"/>
            <a:ext cx="201612" cy="200025"/>
          </a:xfrm>
          <a:custGeom>
            <a:avLst/>
            <a:gdLst>
              <a:gd name="T0" fmla="*/ 201612 w 632"/>
              <a:gd name="T1" fmla="*/ 109334 h 633"/>
              <a:gd name="T2" fmla="*/ 0 w 632"/>
              <a:gd name="T3" fmla="*/ 200025 h 633"/>
              <a:gd name="T4" fmla="*/ 0 w 632"/>
              <a:gd name="T5" fmla="*/ 0 h 633"/>
              <a:gd name="T6" fmla="*/ 201612 w 632"/>
              <a:gd name="T7" fmla="*/ 109334 h 63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632" h="633">
                <a:moveTo>
                  <a:pt x="632" y="346"/>
                </a:moveTo>
                <a:lnTo>
                  <a:pt x="0" y="633"/>
                </a:lnTo>
                <a:lnTo>
                  <a:pt x="0" y="0"/>
                </a:lnTo>
                <a:lnTo>
                  <a:pt x="632" y="346"/>
                </a:lnTo>
              </a:path>
            </a:pathLst>
          </a:custGeom>
          <a:noFill/>
          <a:ln w="28575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90" name="Freeform 30"/>
          <p:cNvSpPr>
            <a:spLocks/>
          </p:cNvSpPr>
          <p:nvPr/>
        </p:nvSpPr>
        <p:spPr bwMode="auto">
          <a:xfrm>
            <a:off x="2855913" y="2449513"/>
            <a:ext cx="84137" cy="84137"/>
          </a:xfrm>
          <a:custGeom>
            <a:avLst/>
            <a:gdLst>
              <a:gd name="T0" fmla="*/ 37894 w 262"/>
              <a:gd name="T1" fmla="*/ 0 h 262"/>
              <a:gd name="T2" fmla="*/ 31471 w 262"/>
              <a:gd name="T3" fmla="*/ 1606 h 262"/>
              <a:gd name="T4" fmla="*/ 25691 w 262"/>
              <a:gd name="T5" fmla="*/ 3211 h 262"/>
              <a:gd name="T6" fmla="*/ 20231 w 262"/>
              <a:gd name="T7" fmla="*/ 5780 h 262"/>
              <a:gd name="T8" fmla="*/ 15414 w 262"/>
              <a:gd name="T9" fmla="*/ 9313 h 262"/>
              <a:gd name="T10" fmla="*/ 10919 w 262"/>
              <a:gd name="T11" fmla="*/ 13809 h 262"/>
              <a:gd name="T12" fmla="*/ 7386 w 262"/>
              <a:gd name="T13" fmla="*/ 18305 h 262"/>
              <a:gd name="T14" fmla="*/ 4175 w 262"/>
              <a:gd name="T15" fmla="*/ 23443 h 262"/>
              <a:gd name="T16" fmla="*/ 1606 w 262"/>
              <a:gd name="T17" fmla="*/ 29544 h 262"/>
              <a:gd name="T18" fmla="*/ 321 w 262"/>
              <a:gd name="T19" fmla="*/ 35325 h 262"/>
              <a:gd name="T20" fmla="*/ 0 w 262"/>
              <a:gd name="T21" fmla="*/ 42069 h 262"/>
              <a:gd name="T22" fmla="*/ 321 w 262"/>
              <a:gd name="T23" fmla="*/ 46243 h 262"/>
              <a:gd name="T24" fmla="*/ 1285 w 262"/>
              <a:gd name="T25" fmla="*/ 52345 h 262"/>
              <a:gd name="T26" fmla="*/ 3211 w 262"/>
              <a:gd name="T27" fmla="*/ 58446 h 262"/>
              <a:gd name="T28" fmla="*/ 6102 w 262"/>
              <a:gd name="T29" fmla="*/ 63906 h 262"/>
              <a:gd name="T30" fmla="*/ 9955 w 262"/>
              <a:gd name="T31" fmla="*/ 69044 h 262"/>
              <a:gd name="T32" fmla="*/ 13809 w 262"/>
              <a:gd name="T33" fmla="*/ 72897 h 262"/>
              <a:gd name="T34" fmla="*/ 18305 w 262"/>
              <a:gd name="T35" fmla="*/ 76751 h 262"/>
              <a:gd name="T36" fmla="*/ 23764 w 262"/>
              <a:gd name="T37" fmla="*/ 79641 h 262"/>
              <a:gd name="T38" fmla="*/ 29544 w 262"/>
              <a:gd name="T39" fmla="*/ 81889 h 262"/>
              <a:gd name="T40" fmla="*/ 35646 w 262"/>
              <a:gd name="T41" fmla="*/ 83495 h 262"/>
              <a:gd name="T42" fmla="*/ 42069 w 262"/>
              <a:gd name="T43" fmla="*/ 84137 h 262"/>
              <a:gd name="T44" fmla="*/ 45922 w 262"/>
              <a:gd name="T45" fmla="*/ 83816 h 262"/>
              <a:gd name="T46" fmla="*/ 52666 w 262"/>
              <a:gd name="T47" fmla="*/ 82852 h 262"/>
              <a:gd name="T48" fmla="*/ 58125 w 262"/>
              <a:gd name="T49" fmla="*/ 80283 h 262"/>
              <a:gd name="T50" fmla="*/ 63906 w 262"/>
              <a:gd name="T51" fmla="*/ 77714 h 262"/>
              <a:gd name="T52" fmla="*/ 68723 w 262"/>
              <a:gd name="T53" fmla="*/ 74182 h 262"/>
              <a:gd name="T54" fmla="*/ 73218 w 262"/>
              <a:gd name="T55" fmla="*/ 70328 h 262"/>
              <a:gd name="T56" fmla="*/ 76430 w 262"/>
              <a:gd name="T57" fmla="*/ 65190 h 262"/>
              <a:gd name="T58" fmla="*/ 79962 w 262"/>
              <a:gd name="T59" fmla="*/ 60052 h 262"/>
              <a:gd name="T60" fmla="*/ 82210 w 262"/>
              <a:gd name="T61" fmla="*/ 54593 h 262"/>
              <a:gd name="T62" fmla="*/ 83816 w 262"/>
              <a:gd name="T63" fmla="*/ 48170 h 262"/>
              <a:gd name="T64" fmla="*/ 84137 w 262"/>
              <a:gd name="T65" fmla="*/ 42069 h 262"/>
              <a:gd name="T66" fmla="*/ 83816 w 262"/>
              <a:gd name="T67" fmla="*/ 37251 h 262"/>
              <a:gd name="T68" fmla="*/ 82531 w 262"/>
              <a:gd name="T69" fmla="*/ 31792 h 262"/>
              <a:gd name="T70" fmla="*/ 80605 w 262"/>
              <a:gd name="T71" fmla="*/ 26012 h 262"/>
              <a:gd name="T72" fmla="*/ 78035 w 262"/>
              <a:gd name="T73" fmla="*/ 20231 h 262"/>
              <a:gd name="T74" fmla="*/ 74182 w 262"/>
              <a:gd name="T75" fmla="*/ 15414 h 262"/>
              <a:gd name="T76" fmla="*/ 70007 w 262"/>
              <a:gd name="T77" fmla="*/ 10919 h 262"/>
              <a:gd name="T78" fmla="*/ 65832 w 262"/>
              <a:gd name="T79" fmla="*/ 7065 h 262"/>
              <a:gd name="T80" fmla="*/ 60052 w 262"/>
              <a:gd name="T81" fmla="*/ 4175 h 262"/>
              <a:gd name="T82" fmla="*/ 54593 w 262"/>
              <a:gd name="T83" fmla="*/ 1927 h 262"/>
              <a:gd name="T84" fmla="*/ 48491 w 262"/>
              <a:gd name="T85" fmla="*/ 642 h 262"/>
              <a:gd name="T86" fmla="*/ 42069 w 262"/>
              <a:gd name="T87" fmla="*/ 0 h 26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62" h="262">
                <a:moveTo>
                  <a:pt x="131" y="0"/>
                </a:moveTo>
                <a:lnTo>
                  <a:pt x="124" y="0"/>
                </a:lnTo>
                <a:lnTo>
                  <a:pt x="118" y="0"/>
                </a:lnTo>
                <a:lnTo>
                  <a:pt x="111" y="2"/>
                </a:lnTo>
                <a:lnTo>
                  <a:pt x="106" y="3"/>
                </a:lnTo>
                <a:lnTo>
                  <a:pt x="98" y="5"/>
                </a:lnTo>
                <a:lnTo>
                  <a:pt x="92" y="6"/>
                </a:lnTo>
                <a:lnTo>
                  <a:pt x="85" y="8"/>
                </a:lnTo>
                <a:lnTo>
                  <a:pt x="80" y="10"/>
                </a:lnTo>
                <a:lnTo>
                  <a:pt x="74" y="13"/>
                </a:lnTo>
                <a:lnTo>
                  <a:pt x="69" y="15"/>
                </a:lnTo>
                <a:lnTo>
                  <a:pt x="63" y="18"/>
                </a:lnTo>
                <a:lnTo>
                  <a:pt x="57" y="22"/>
                </a:lnTo>
                <a:lnTo>
                  <a:pt x="53" y="26"/>
                </a:lnTo>
                <a:lnTo>
                  <a:pt x="48" y="29"/>
                </a:lnTo>
                <a:lnTo>
                  <a:pt x="43" y="34"/>
                </a:lnTo>
                <a:lnTo>
                  <a:pt x="38" y="38"/>
                </a:lnTo>
                <a:lnTo>
                  <a:pt x="34" y="43"/>
                </a:lnTo>
                <a:lnTo>
                  <a:pt x="31" y="48"/>
                </a:lnTo>
                <a:lnTo>
                  <a:pt x="26" y="52"/>
                </a:lnTo>
                <a:lnTo>
                  <a:pt x="23" y="57"/>
                </a:lnTo>
                <a:lnTo>
                  <a:pt x="19" y="63"/>
                </a:lnTo>
                <a:lnTo>
                  <a:pt x="16" y="68"/>
                </a:lnTo>
                <a:lnTo>
                  <a:pt x="13" y="73"/>
                </a:lnTo>
                <a:lnTo>
                  <a:pt x="10" y="81"/>
                </a:lnTo>
                <a:lnTo>
                  <a:pt x="7" y="86"/>
                </a:lnTo>
                <a:lnTo>
                  <a:pt x="5" y="92"/>
                </a:lnTo>
                <a:lnTo>
                  <a:pt x="4" y="99"/>
                </a:lnTo>
                <a:lnTo>
                  <a:pt x="2" y="104"/>
                </a:lnTo>
                <a:lnTo>
                  <a:pt x="1" y="110"/>
                </a:lnTo>
                <a:lnTo>
                  <a:pt x="1" y="116"/>
                </a:lnTo>
                <a:lnTo>
                  <a:pt x="0" y="125"/>
                </a:lnTo>
                <a:lnTo>
                  <a:pt x="0" y="131"/>
                </a:lnTo>
                <a:lnTo>
                  <a:pt x="0" y="138"/>
                </a:lnTo>
                <a:lnTo>
                  <a:pt x="1" y="144"/>
                </a:lnTo>
                <a:lnTo>
                  <a:pt x="1" y="150"/>
                </a:lnTo>
                <a:lnTo>
                  <a:pt x="2" y="157"/>
                </a:lnTo>
                <a:lnTo>
                  <a:pt x="4" y="163"/>
                </a:lnTo>
                <a:lnTo>
                  <a:pt x="5" y="170"/>
                </a:lnTo>
                <a:lnTo>
                  <a:pt x="7" y="175"/>
                </a:lnTo>
                <a:lnTo>
                  <a:pt x="10" y="182"/>
                </a:lnTo>
                <a:lnTo>
                  <a:pt x="13" y="187"/>
                </a:lnTo>
                <a:lnTo>
                  <a:pt x="16" y="192"/>
                </a:lnTo>
                <a:lnTo>
                  <a:pt x="19" y="199"/>
                </a:lnTo>
                <a:lnTo>
                  <a:pt x="23" y="203"/>
                </a:lnTo>
                <a:lnTo>
                  <a:pt x="26" y="208"/>
                </a:lnTo>
                <a:lnTo>
                  <a:pt x="31" y="215"/>
                </a:lnTo>
                <a:lnTo>
                  <a:pt x="34" y="219"/>
                </a:lnTo>
                <a:lnTo>
                  <a:pt x="38" y="223"/>
                </a:lnTo>
                <a:lnTo>
                  <a:pt x="43" y="227"/>
                </a:lnTo>
                <a:lnTo>
                  <a:pt x="48" y="231"/>
                </a:lnTo>
                <a:lnTo>
                  <a:pt x="53" y="236"/>
                </a:lnTo>
                <a:lnTo>
                  <a:pt x="57" y="239"/>
                </a:lnTo>
                <a:lnTo>
                  <a:pt x="63" y="242"/>
                </a:lnTo>
                <a:lnTo>
                  <a:pt x="69" y="245"/>
                </a:lnTo>
                <a:lnTo>
                  <a:pt x="74" y="248"/>
                </a:lnTo>
                <a:lnTo>
                  <a:pt x="80" y="250"/>
                </a:lnTo>
                <a:lnTo>
                  <a:pt x="85" y="252"/>
                </a:lnTo>
                <a:lnTo>
                  <a:pt x="92" y="255"/>
                </a:lnTo>
                <a:lnTo>
                  <a:pt x="98" y="258"/>
                </a:lnTo>
                <a:lnTo>
                  <a:pt x="106" y="259"/>
                </a:lnTo>
                <a:lnTo>
                  <a:pt x="111" y="260"/>
                </a:lnTo>
                <a:lnTo>
                  <a:pt x="118" y="261"/>
                </a:lnTo>
                <a:lnTo>
                  <a:pt x="124" y="262"/>
                </a:lnTo>
                <a:lnTo>
                  <a:pt x="131" y="262"/>
                </a:lnTo>
                <a:lnTo>
                  <a:pt x="137" y="262"/>
                </a:lnTo>
                <a:lnTo>
                  <a:pt x="143" y="261"/>
                </a:lnTo>
                <a:lnTo>
                  <a:pt x="151" y="260"/>
                </a:lnTo>
                <a:lnTo>
                  <a:pt x="157" y="259"/>
                </a:lnTo>
                <a:lnTo>
                  <a:pt x="164" y="258"/>
                </a:lnTo>
                <a:lnTo>
                  <a:pt x="170" y="255"/>
                </a:lnTo>
                <a:lnTo>
                  <a:pt x="176" y="252"/>
                </a:lnTo>
                <a:lnTo>
                  <a:pt x="181" y="250"/>
                </a:lnTo>
                <a:lnTo>
                  <a:pt x="187" y="248"/>
                </a:lnTo>
                <a:lnTo>
                  <a:pt x="193" y="245"/>
                </a:lnTo>
                <a:lnTo>
                  <a:pt x="199" y="242"/>
                </a:lnTo>
                <a:lnTo>
                  <a:pt x="205" y="239"/>
                </a:lnTo>
                <a:lnTo>
                  <a:pt x="209" y="236"/>
                </a:lnTo>
                <a:lnTo>
                  <a:pt x="214" y="231"/>
                </a:lnTo>
                <a:lnTo>
                  <a:pt x="218" y="227"/>
                </a:lnTo>
                <a:lnTo>
                  <a:pt x="223" y="223"/>
                </a:lnTo>
                <a:lnTo>
                  <a:pt x="228" y="219"/>
                </a:lnTo>
                <a:lnTo>
                  <a:pt x="231" y="215"/>
                </a:lnTo>
                <a:lnTo>
                  <a:pt x="235" y="208"/>
                </a:lnTo>
                <a:lnTo>
                  <a:pt x="238" y="203"/>
                </a:lnTo>
                <a:lnTo>
                  <a:pt x="243" y="199"/>
                </a:lnTo>
                <a:lnTo>
                  <a:pt x="246" y="192"/>
                </a:lnTo>
                <a:lnTo>
                  <a:pt x="249" y="187"/>
                </a:lnTo>
                <a:lnTo>
                  <a:pt x="251" y="182"/>
                </a:lnTo>
                <a:lnTo>
                  <a:pt x="254" y="175"/>
                </a:lnTo>
                <a:lnTo>
                  <a:pt x="256" y="170"/>
                </a:lnTo>
                <a:lnTo>
                  <a:pt x="257" y="163"/>
                </a:lnTo>
                <a:lnTo>
                  <a:pt x="258" y="157"/>
                </a:lnTo>
                <a:lnTo>
                  <a:pt x="261" y="150"/>
                </a:lnTo>
                <a:lnTo>
                  <a:pt x="261" y="144"/>
                </a:lnTo>
                <a:lnTo>
                  <a:pt x="262" y="138"/>
                </a:lnTo>
                <a:lnTo>
                  <a:pt x="262" y="131"/>
                </a:lnTo>
                <a:lnTo>
                  <a:pt x="262" y="125"/>
                </a:lnTo>
                <a:lnTo>
                  <a:pt x="261" y="116"/>
                </a:lnTo>
                <a:lnTo>
                  <a:pt x="261" y="110"/>
                </a:lnTo>
                <a:lnTo>
                  <a:pt x="258" y="104"/>
                </a:lnTo>
                <a:lnTo>
                  <a:pt x="257" y="99"/>
                </a:lnTo>
                <a:lnTo>
                  <a:pt x="256" y="92"/>
                </a:lnTo>
                <a:lnTo>
                  <a:pt x="254" y="86"/>
                </a:lnTo>
                <a:lnTo>
                  <a:pt x="251" y="81"/>
                </a:lnTo>
                <a:lnTo>
                  <a:pt x="249" y="73"/>
                </a:lnTo>
                <a:lnTo>
                  <a:pt x="246" y="68"/>
                </a:lnTo>
                <a:lnTo>
                  <a:pt x="243" y="63"/>
                </a:lnTo>
                <a:lnTo>
                  <a:pt x="238" y="57"/>
                </a:lnTo>
                <a:lnTo>
                  <a:pt x="235" y="52"/>
                </a:lnTo>
                <a:lnTo>
                  <a:pt x="231" y="48"/>
                </a:lnTo>
                <a:lnTo>
                  <a:pt x="228" y="43"/>
                </a:lnTo>
                <a:lnTo>
                  <a:pt x="223" y="38"/>
                </a:lnTo>
                <a:lnTo>
                  <a:pt x="218" y="34"/>
                </a:lnTo>
                <a:lnTo>
                  <a:pt x="214" y="29"/>
                </a:lnTo>
                <a:lnTo>
                  <a:pt x="209" y="26"/>
                </a:lnTo>
                <a:lnTo>
                  <a:pt x="205" y="22"/>
                </a:lnTo>
                <a:lnTo>
                  <a:pt x="199" y="18"/>
                </a:lnTo>
                <a:lnTo>
                  <a:pt x="193" y="15"/>
                </a:lnTo>
                <a:lnTo>
                  <a:pt x="187" y="13"/>
                </a:lnTo>
                <a:lnTo>
                  <a:pt x="181" y="10"/>
                </a:lnTo>
                <a:lnTo>
                  <a:pt x="176" y="8"/>
                </a:lnTo>
                <a:lnTo>
                  <a:pt x="170" y="6"/>
                </a:lnTo>
                <a:lnTo>
                  <a:pt x="164" y="5"/>
                </a:lnTo>
                <a:lnTo>
                  <a:pt x="157" y="3"/>
                </a:lnTo>
                <a:lnTo>
                  <a:pt x="151" y="2"/>
                </a:lnTo>
                <a:lnTo>
                  <a:pt x="143" y="0"/>
                </a:lnTo>
                <a:lnTo>
                  <a:pt x="137" y="0"/>
                </a:lnTo>
                <a:lnTo>
                  <a:pt x="131" y="0"/>
                </a:lnTo>
              </a:path>
            </a:pathLst>
          </a:custGeom>
          <a:solidFill>
            <a:schemeClr val="bg1"/>
          </a:solidFill>
          <a:ln w="19050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52991" name="Freeform 31"/>
          <p:cNvSpPr>
            <a:spLocks/>
          </p:cNvSpPr>
          <p:nvPr/>
        </p:nvSpPr>
        <p:spPr bwMode="auto">
          <a:xfrm>
            <a:off x="3048000" y="2090738"/>
            <a:ext cx="3619500" cy="1296987"/>
          </a:xfrm>
          <a:custGeom>
            <a:avLst/>
            <a:gdLst>
              <a:gd name="T0" fmla="*/ 3619500 w 11398"/>
              <a:gd name="T1" fmla="*/ 0 h 4086"/>
              <a:gd name="T2" fmla="*/ 3619500 w 11398"/>
              <a:gd name="T3" fmla="*/ 1296987 h 4086"/>
              <a:gd name="T4" fmla="*/ 0 w 11398"/>
              <a:gd name="T5" fmla="*/ 1296987 h 4086"/>
              <a:gd name="T6" fmla="*/ 0 w 11398"/>
              <a:gd name="T7" fmla="*/ 657381 h 408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398" h="4086">
                <a:moveTo>
                  <a:pt x="11398" y="0"/>
                </a:moveTo>
                <a:lnTo>
                  <a:pt x="11398" y="4086"/>
                </a:lnTo>
                <a:lnTo>
                  <a:pt x="0" y="4086"/>
                </a:lnTo>
                <a:lnTo>
                  <a:pt x="0" y="2071"/>
                </a:lnTo>
              </a:path>
            </a:pathLst>
          </a:custGeom>
          <a:noFill/>
          <a:ln w="19050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92" name="Freeform 32"/>
          <p:cNvSpPr>
            <a:spLocks/>
          </p:cNvSpPr>
          <p:nvPr/>
        </p:nvSpPr>
        <p:spPr bwMode="auto">
          <a:xfrm>
            <a:off x="6392863" y="2601913"/>
            <a:ext cx="36512" cy="36512"/>
          </a:xfrm>
          <a:custGeom>
            <a:avLst/>
            <a:gdLst>
              <a:gd name="T0" fmla="*/ 0 w 115"/>
              <a:gd name="T1" fmla="*/ 21089 h 116"/>
              <a:gd name="T2" fmla="*/ 635 w 115"/>
              <a:gd name="T3" fmla="*/ 17312 h 116"/>
              <a:gd name="T4" fmla="*/ 1270 w 115"/>
              <a:gd name="T5" fmla="*/ 14479 h 116"/>
              <a:gd name="T6" fmla="*/ 2857 w 115"/>
              <a:gd name="T7" fmla="*/ 11331 h 116"/>
              <a:gd name="T8" fmla="*/ 4445 w 115"/>
              <a:gd name="T9" fmla="*/ 8813 h 116"/>
              <a:gd name="T10" fmla="*/ 6350 w 115"/>
              <a:gd name="T11" fmla="*/ 6610 h 116"/>
              <a:gd name="T12" fmla="*/ 9207 w 115"/>
              <a:gd name="T13" fmla="*/ 4092 h 116"/>
              <a:gd name="T14" fmla="*/ 11747 w 115"/>
              <a:gd name="T15" fmla="*/ 2518 h 116"/>
              <a:gd name="T16" fmla="*/ 14605 w 115"/>
              <a:gd name="T17" fmla="*/ 1259 h 116"/>
              <a:gd name="T18" fmla="*/ 17780 w 115"/>
              <a:gd name="T19" fmla="*/ 630 h 116"/>
              <a:gd name="T20" fmla="*/ 21272 w 115"/>
              <a:gd name="T21" fmla="*/ 315 h 116"/>
              <a:gd name="T22" fmla="*/ 14605 w 115"/>
              <a:gd name="T23" fmla="*/ 0 h 116"/>
              <a:gd name="T24" fmla="*/ 17780 w 115"/>
              <a:gd name="T25" fmla="*/ 315 h 116"/>
              <a:gd name="T26" fmla="*/ 21272 w 115"/>
              <a:gd name="T27" fmla="*/ 944 h 116"/>
              <a:gd name="T28" fmla="*/ 24130 w 115"/>
              <a:gd name="T29" fmla="*/ 2203 h 116"/>
              <a:gd name="T30" fmla="*/ 27305 w 115"/>
              <a:gd name="T31" fmla="*/ 3462 h 116"/>
              <a:gd name="T32" fmla="*/ 29527 w 115"/>
              <a:gd name="T33" fmla="*/ 5980 h 116"/>
              <a:gd name="T34" fmla="*/ 31432 w 115"/>
              <a:gd name="T35" fmla="*/ 8184 h 116"/>
              <a:gd name="T36" fmla="*/ 33655 w 115"/>
              <a:gd name="T37" fmla="*/ 10702 h 116"/>
              <a:gd name="T38" fmla="*/ 34925 w 115"/>
              <a:gd name="T39" fmla="*/ 13535 h 116"/>
              <a:gd name="T40" fmla="*/ 35877 w 115"/>
              <a:gd name="T41" fmla="*/ 16367 h 116"/>
              <a:gd name="T42" fmla="*/ 36512 w 115"/>
              <a:gd name="T43" fmla="*/ 19830 h 116"/>
              <a:gd name="T44" fmla="*/ 36512 w 115"/>
              <a:gd name="T45" fmla="*/ 22033 h 116"/>
              <a:gd name="T46" fmla="*/ 36512 w 115"/>
              <a:gd name="T47" fmla="*/ 16367 h 116"/>
              <a:gd name="T48" fmla="*/ 35877 w 115"/>
              <a:gd name="T49" fmla="*/ 20145 h 116"/>
              <a:gd name="T50" fmla="*/ 34925 w 115"/>
              <a:gd name="T51" fmla="*/ 22977 h 116"/>
              <a:gd name="T52" fmla="*/ 33655 w 115"/>
              <a:gd name="T53" fmla="*/ 25810 h 116"/>
              <a:gd name="T54" fmla="*/ 31432 w 115"/>
              <a:gd name="T55" fmla="*/ 28328 h 116"/>
              <a:gd name="T56" fmla="*/ 29527 w 115"/>
              <a:gd name="T57" fmla="*/ 30532 h 116"/>
              <a:gd name="T58" fmla="*/ 27305 w 115"/>
              <a:gd name="T59" fmla="*/ 32420 h 116"/>
              <a:gd name="T60" fmla="*/ 24130 w 115"/>
              <a:gd name="T61" fmla="*/ 34309 h 116"/>
              <a:gd name="T62" fmla="*/ 21272 w 115"/>
              <a:gd name="T63" fmla="*/ 35253 h 116"/>
              <a:gd name="T64" fmla="*/ 17780 w 115"/>
              <a:gd name="T65" fmla="*/ 35882 h 116"/>
              <a:gd name="T66" fmla="*/ 14605 w 115"/>
              <a:gd name="T67" fmla="*/ 36512 h 116"/>
              <a:gd name="T68" fmla="*/ 14605 w 115"/>
              <a:gd name="T69" fmla="*/ 36512 h 116"/>
              <a:gd name="T70" fmla="*/ 14605 w 115"/>
              <a:gd name="T71" fmla="*/ 36512 h 116"/>
              <a:gd name="T72" fmla="*/ 14605 w 115"/>
              <a:gd name="T73" fmla="*/ 36512 h 116"/>
              <a:gd name="T74" fmla="*/ 14605 w 115"/>
              <a:gd name="T75" fmla="*/ 36512 h 116"/>
              <a:gd name="T76" fmla="*/ 14605 w 115"/>
              <a:gd name="T77" fmla="*/ 36512 h 116"/>
              <a:gd name="T78" fmla="*/ 14605 w 115"/>
              <a:gd name="T79" fmla="*/ 36512 h 116"/>
              <a:gd name="T80" fmla="*/ 14605 w 115"/>
              <a:gd name="T81" fmla="*/ 36512 h 116"/>
              <a:gd name="T82" fmla="*/ 14605 w 115"/>
              <a:gd name="T83" fmla="*/ 36512 h 116"/>
              <a:gd name="T84" fmla="*/ 14605 w 115"/>
              <a:gd name="T85" fmla="*/ 36512 h 116"/>
              <a:gd name="T86" fmla="*/ 14605 w 115"/>
              <a:gd name="T87" fmla="*/ 36512 h 116"/>
              <a:gd name="T88" fmla="*/ 14605 w 115"/>
              <a:gd name="T89" fmla="*/ 36512 h 116"/>
              <a:gd name="T90" fmla="*/ 21272 w 115"/>
              <a:gd name="T91" fmla="*/ 36512 h 116"/>
              <a:gd name="T92" fmla="*/ 17780 w 115"/>
              <a:gd name="T93" fmla="*/ 35882 h 116"/>
              <a:gd name="T94" fmla="*/ 14605 w 115"/>
              <a:gd name="T95" fmla="*/ 34938 h 116"/>
              <a:gd name="T96" fmla="*/ 11747 w 115"/>
              <a:gd name="T97" fmla="*/ 33679 h 116"/>
              <a:gd name="T98" fmla="*/ 9207 w 115"/>
              <a:gd name="T99" fmla="*/ 31791 h 116"/>
              <a:gd name="T100" fmla="*/ 6350 w 115"/>
              <a:gd name="T101" fmla="*/ 29587 h 116"/>
              <a:gd name="T102" fmla="*/ 4445 w 115"/>
              <a:gd name="T103" fmla="*/ 27384 h 116"/>
              <a:gd name="T104" fmla="*/ 2857 w 115"/>
              <a:gd name="T105" fmla="*/ 24866 h 116"/>
              <a:gd name="T106" fmla="*/ 1270 w 115"/>
              <a:gd name="T107" fmla="*/ 22033 h 116"/>
              <a:gd name="T108" fmla="*/ 635 w 115"/>
              <a:gd name="T109" fmla="*/ 19200 h 116"/>
              <a:gd name="T110" fmla="*/ 0 w 115"/>
              <a:gd name="T111" fmla="*/ 15423 h 11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115" h="116">
                <a:moveTo>
                  <a:pt x="0" y="46"/>
                </a:moveTo>
                <a:lnTo>
                  <a:pt x="0" y="70"/>
                </a:lnTo>
                <a:lnTo>
                  <a:pt x="0" y="67"/>
                </a:lnTo>
                <a:lnTo>
                  <a:pt x="1" y="63"/>
                </a:lnTo>
                <a:lnTo>
                  <a:pt x="1" y="59"/>
                </a:lnTo>
                <a:lnTo>
                  <a:pt x="2" y="55"/>
                </a:lnTo>
                <a:lnTo>
                  <a:pt x="2" y="52"/>
                </a:lnTo>
                <a:lnTo>
                  <a:pt x="3" y="49"/>
                </a:lnTo>
                <a:lnTo>
                  <a:pt x="4" y="46"/>
                </a:lnTo>
                <a:lnTo>
                  <a:pt x="5" y="43"/>
                </a:lnTo>
                <a:lnTo>
                  <a:pt x="7" y="40"/>
                </a:lnTo>
                <a:lnTo>
                  <a:pt x="9" y="36"/>
                </a:lnTo>
                <a:lnTo>
                  <a:pt x="11" y="34"/>
                </a:lnTo>
                <a:lnTo>
                  <a:pt x="12" y="31"/>
                </a:lnTo>
                <a:lnTo>
                  <a:pt x="14" y="28"/>
                </a:lnTo>
                <a:lnTo>
                  <a:pt x="16" y="26"/>
                </a:lnTo>
                <a:lnTo>
                  <a:pt x="18" y="24"/>
                </a:lnTo>
                <a:lnTo>
                  <a:pt x="20" y="21"/>
                </a:lnTo>
                <a:lnTo>
                  <a:pt x="23" y="19"/>
                </a:lnTo>
                <a:lnTo>
                  <a:pt x="26" y="16"/>
                </a:lnTo>
                <a:lnTo>
                  <a:pt x="29" y="13"/>
                </a:lnTo>
                <a:lnTo>
                  <a:pt x="32" y="11"/>
                </a:lnTo>
                <a:lnTo>
                  <a:pt x="34" y="10"/>
                </a:lnTo>
                <a:lnTo>
                  <a:pt x="37" y="8"/>
                </a:lnTo>
                <a:lnTo>
                  <a:pt x="40" y="7"/>
                </a:lnTo>
                <a:lnTo>
                  <a:pt x="43" y="6"/>
                </a:lnTo>
                <a:lnTo>
                  <a:pt x="46" y="4"/>
                </a:lnTo>
                <a:lnTo>
                  <a:pt x="50" y="3"/>
                </a:lnTo>
                <a:lnTo>
                  <a:pt x="53" y="2"/>
                </a:lnTo>
                <a:lnTo>
                  <a:pt x="56" y="2"/>
                </a:lnTo>
                <a:lnTo>
                  <a:pt x="59" y="1"/>
                </a:lnTo>
                <a:lnTo>
                  <a:pt x="62" y="1"/>
                </a:lnTo>
                <a:lnTo>
                  <a:pt x="67" y="1"/>
                </a:lnTo>
                <a:lnTo>
                  <a:pt x="70" y="0"/>
                </a:lnTo>
                <a:lnTo>
                  <a:pt x="46" y="0"/>
                </a:lnTo>
                <a:lnTo>
                  <a:pt x="50" y="1"/>
                </a:lnTo>
                <a:lnTo>
                  <a:pt x="53" y="1"/>
                </a:lnTo>
                <a:lnTo>
                  <a:pt x="56" y="1"/>
                </a:lnTo>
                <a:lnTo>
                  <a:pt x="60" y="2"/>
                </a:lnTo>
                <a:lnTo>
                  <a:pt x="63" y="2"/>
                </a:lnTo>
                <a:lnTo>
                  <a:pt x="67" y="3"/>
                </a:lnTo>
                <a:lnTo>
                  <a:pt x="70" y="4"/>
                </a:lnTo>
                <a:lnTo>
                  <a:pt x="74" y="6"/>
                </a:lnTo>
                <a:lnTo>
                  <a:pt x="76" y="7"/>
                </a:lnTo>
                <a:lnTo>
                  <a:pt x="79" y="8"/>
                </a:lnTo>
                <a:lnTo>
                  <a:pt x="82" y="10"/>
                </a:lnTo>
                <a:lnTo>
                  <a:pt x="86" y="11"/>
                </a:lnTo>
                <a:lnTo>
                  <a:pt x="88" y="13"/>
                </a:lnTo>
                <a:lnTo>
                  <a:pt x="91" y="16"/>
                </a:lnTo>
                <a:lnTo>
                  <a:pt x="93" y="19"/>
                </a:lnTo>
                <a:lnTo>
                  <a:pt x="95" y="21"/>
                </a:lnTo>
                <a:lnTo>
                  <a:pt x="97" y="24"/>
                </a:lnTo>
                <a:lnTo>
                  <a:pt x="99" y="26"/>
                </a:lnTo>
                <a:lnTo>
                  <a:pt x="101" y="28"/>
                </a:lnTo>
                <a:lnTo>
                  <a:pt x="103" y="31"/>
                </a:lnTo>
                <a:lnTo>
                  <a:pt x="106" y="34"/>
                </a:lnTo>
                <a:lnTo>
                  <a:pt x="107" y="36"/>
                </a:lnTo>
                <a:lnTo>
                  <a:pt x="109" y="40"/>
                </a:lnTo>
                <a:lnTo>
                  <a:pt x="110" y="43"/>
                </a:lnTo>
                <a:lnTo>
                  <a:pt x="111" y="46"/>
                </a:lnTo>
                <a:lnTo>
                  <a:pt x="112" y="49"/>
                </a:lnTo>
                <a:lnTo>
                  <a:pt x="113" y="52"/>
                </a:lnTo>
                <a:lnTo>
                  <a:pt x="114" y="55"/>
                </a:lnTo>
                <a:lnTo>
                  <a:pt x="114" y="59"/>
                </a:lnTo>
                <a:lnTo>
                  <a:pt x="115" y="63"/>
                </a:lnTo>
                <a:lnTo>
                  <a:pt x="115" y="67"/>
                </a:lnTo>
                <a:lnTo>
                  <a:pt x="115" y="70"/>
                </a:lnTo>
                <a:lnTo>
                  <a:pt x="115" y="46"/>
                </a:lnTo>
                <a:lnTo>
                  <a:pt x="115" y="49"/>
                </a:lnTo>
                <a:lnTo>
                  <a:pt x="115" y="52"/>
                </a:lnTo>
                <a:lnTo>
                  <a:pt x="114" y="55"/>
                </a:lnTo>
                <a:lnTo>
                  <a:pt x="114" y="61"/>
                </a:lnTo>
                <a:lnTo>
                  <a:pt x="113" y="64"/>
                </a:lnTo>
                <a:lnTo>
                  <a:pt x="112" y="67"/>
                </a:lnTo>
                <a:lnTo>
                  <a:pt x="111" y="70"/>
                </a:lnTo>
                <a:lnTo>
                  <a:pt x="110" y="73"/>
                </a:lnTo>
                <a:lnTo>
                  <a:pt x="109" y="77"/>
                </a:lnTo>
                <a:lnTo>
                  <a:pt x="107" y="79"/>
                </a:lnTo>
                <a:lnTo>
                  <a:pt x="106" y="82"/>
                </a:lnTo>
                <a:lnTo>
                  <a:pt x="103" y="85"/>
                </a:lnTo>
                <a:lnTo>
                  <a:pt x="101" y="87"/>
                </a:lnTo>
                <a:lnTo>
                  <a:pt x="99" y="90"/>
                </a:lnTo>
                <a:lnTo>
                  <a:pt x="97" y="92"/>
                </a:lnTo>
                <a:lnTo>
                  <a:pt x="95" y="94"/>
                </a:lnTo>
                <a:lnTo>
                  <a:pt x="93" y="97"/>
                </a:lnTo>
                <a:lnTo>
                  <a:pt x="91" y="99"/>
                </a:lnTo>
                <a:lnTo>
                  <a:pt x="88" y="101"/>
                </a:lnTo>
                <a:lnTo>
                  <a:pt x="86" y="103"/>
                </a:lnTo>
                <a:lnTo>
                  <a:pt x="82" y="106"/>
                </a:lnTo>
                <a:lnTo>
                  <a:pt x="79" y="107"/>
                </a:lnTo>
                <a:lnTo>
                  <a:pt x="76" y="109"/>
                </a:lnTo>
                <a:lnTo>
                  <a:pt x="74" y="110"/>
                </a:lnTo>
                <a:lnTo>
                  <a:pt x="70" y="111"/>
                </a:lnTo>
                <a:lnTo>
                  <a:pt x="67" y="112"/>
                </a:lnTo>
                <a:lnTo>
                  <a:pt x="63" y="113"/>
                </a:lnTo>
                <a:lnTo>
                  <a:pt x="60" y="114"/>
                </a:lnTo>
                <a:lnTo>
                  <a:pt x="56" y="114"/>
                </a:lnTo>
                <a:lnTo>
                  <a:pt x="53" y="116"/>
                </a:lnTo>
                <a:lnTo>
                  <a:pt x="50" y="116"/>
                </a:lnTo>
                <a:lnTo>
                  <a:pt x="46" y="116"/>
                </a:lnTo>
                <a:lnTo>
                  <a:pt x="70" y="116"/>
                </a:lnTo>
                <a:lnTo>
                  <a:pt x="67" y="116"/>
                </a:lnTo>
                <a:lnTo>
                  <a:pt x="62" y="116"/>
                </a:lnTo>
                <a:lnTo>
                  <a:pt x="59" y="114"/>
                </a:lnTo>
                <a:lnTo>
                  <a:pt x="56" y="114"/>
                </a:lnTo>
                <a:lnTo>
                  <a:pt x="53" y="113"/>
                </a:lnTo>
                <a:lnTo>
                  <a:pt x="50" y="112"/>
                </a:lnTo>
                <a:lnTo>
                  <a:pt x="46" y="111"/>
                </a:lnTo>
                <a:lnTo>
                  <a:pt x="43" y="110"/>
                </a:lnTo>
                <a:lnTo>
                  <a:pt x="40" y="109"/>
                </a:lnTo>
                <a:lnTo>
                  <a:pt x="37" y="107"/>
                </a:lnTo>
                <a:lnTo>
                  <a:pt x="34" y="106"/>
                </a:lnTo>
                <a:lnTo>
                  <a:pt x="32" y="103"/>
                </a:lnTo>
                <a:lnTo>
                  <a:pt x="29" y="101"/>
                </a:lnTo>
                <a:lnTo>
                  <a:pt x="26" y="99"/>
                </a:lnTo>
                <a:lnTo>
                  <a:pt x="23" y="97"/>
                </a:lnTo>
                <a:lnTo>
                  <a:pt x="20" y="94"/>
                </a:lnTo>
                <a:lnTo>
                  <a:pt x="18" y="92"/>
                </a:lnTo>
                <a:lnTo>
                  <a:pt x="16" y="90"/>
                </a:lnTo>
                <a:lnTo>
                  <a:pt x="14" y="87"/>
                </a:lnTo>
                <a:lnTo>
                  <a:pt x="12" y="85"/>
                </a:lnTo>
                <a:lnTo>
                  <a:pt x="11" y="82"/>
                </a:lnTo>
                <a:lnTo>
                  <a:pt x="9" y="79"/>
                </a:lnTo>
                <a:lnTo>
                  <a:pt x="7" y="77"/>
                </a:lnTo>
                <a:lnTo>
                  <a:pt x="5" y="73"/>
                </a:lnTo>
                <a:lnTo>
                  <a:pt x="4" y="70"/>
                </a:lnTo>
                <a:lnTo>
                  <a:pt x="3" y="67"/>
                </a:lnTo>
                <a:lnTo>
                  <a:pt x="2" y="64"/>
                </a:lnTo>
                <a:lnTo>
                  <a:pt x="2" y="61"/>
                </a:lnTo>
                <a:lnTo>
                  <a:pt x="1" y="55"/>
                </a:lnTo>
                <a:lnTo>
                  <a:pt x="1" y="52"/>
                </a:lnTo>
                <a:lnTo>
                  <a:pt x="0" y="49"/>
                </a:lnTo>
                <a:lnTo>
                  <a:pt x="0" y="46"/>
                </a:lnTo>
                <a:close/>
              </a:path>
            </a:pathLst>
          </a:custGeom>
          <a:solidFill>
            <a:srgbClr val="000000"/>
          </a:solidFill>
          <a:ln w="19050" cmpd="sng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52993" name="Rectangle 33"/>
          <p:cNvSpPr>
            <a:spLocks noChangeArrowheads="1"/>
          </p:cNvSpPr>
          <p:nvPr/>
        </p:nvSpPr>
        <p:spPr bwMode="auto">
          <a:xfrm>
            <a:off x="5948363" y="2390775"/>
            <a:ext cx="155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Q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52994" name="Rectangle 34"/>
          <p:cNvSpPr>
            <a:spLocks noChangeArrowheads="1"/>
          </p:cNvSpPr>
          <p:nvPr/>
        </p:nvSpPr>
        <p:spPr bwMode="auto">
          <a:xfrm>
            <a:off x="7058025" y="1939925"/>
            <a:ext cx="155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Q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52995" name="Line 35"/>
          <p:cNvSpPr>
            <a:spLocks noChangeShapeType="1"/>
          </p:cNvSpPr>
          <p:nvPr/>
        </p:nvSpPr>
        <p:spPr bwMode="auto">
          <a:xfrm flipH="1">
            <a:off x="7069138" y="2490788"/>
            <a:ext cx="141287" cy="1587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2996" name="Rectangle 36"/>
          <p:cNvSpPr>
            <a:spLocks noChangeArrowheads="1"/>
          </p:cNvSpPr>
          <p:nvPr/>
        </p:nvSpPr>
        <p:spPr bwMode="auto">
          <a:xfrm>
            <a:off x="7048500" y="2462213"/>
            <a:ext cx="15557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Q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52997" name="Rectangle 37"/>
          <p:cNvSpPr>
            <a:spLocks noChangeArrowheads="1"/>
          </p:cNvSpPr>
          <p:nvPr/>
        </p:nvSpPr>
        <p:spPr bwMode="auto">
          <a:xfrm>
            <a:off x="2101850" y="1546225"/>
            <a:ext cx="8413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J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52998" name="Rectangle 38"/>
          <p:cNvSpPr>
            <a:spLocks noChangeArrowheads="1"/>
          </p:cNvSpPr>
          <p:nvPr/>
        </p:nvSpPr>
        <p:spPr bwMode="auto">
          <a:xfrm>
            <a:off x="1566863" y="2970213"/>
            <a:ext cx="515937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Clock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10" name="Rectangle 39"/>
          <p:cNvSpPr>
            <a:spLocks noChangeArrowheads="1"/>
          </p:cNvSpPr>
          <p:nvPr/>
        </p:nvSpPr>
        <p:spPr bwMode="auto">
          <a:xfrm>
            <a:off x="5497513" y="4411663"/>
            <a:ext cx="657225" cy="1022350"/>
          </a:xfrm>
          <a:prstGeom prst="rect">
            <a:avLst/>
          </a:prstGeom>
          <a:solidFill>
            <a:srgbClr val="FFFF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553000" name="Rectangle 40"/>
          <p:cNvSpPr>
            <a:spLocks noChangeArrowheads="1"/>
          </p:cNvSpPr>
          <p:nvPr/>
        </p:nvSpPr>
        <p:spPr bwMode="auto">
          <a:xfrm>
            <a:off x="4076700" y="3462338"/>
            <a:ext cx="9906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>
                <a:solidFill>
                  <a:srgbClr val="000000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>
                <a:solidFill>
                  <a:srgbClr val="000000"/>
                </a:solidFill>
                <a:ea typeface="新細明體" panose="02020500000000000000" pitchFamily="18" charset="-120"/>
              </a:rPr>
              <a:t>a) Circuit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12" name="Rectangle 41"/>
          <p:cNvSpPr>
            <a:spLocks noChangeArrowheads="1"/>
          </p:cNvSpPr>
          <p:nvPr/>
        </p:nvSpPr>
        <p:spPr bwMode="auto">
          <a:xfrm>
            <a:off x="5575300" y="4429125"/>
            <a:ext cx="84138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J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13" name="Rectangle 42"/>
          <p:cNvSpPr>
            <a:spLocks noChangeArrowheads="1"/>
          </p:cNvSpPr>
          <p:nvPr/>
        </p:nvSpPr>
        <p:spPr bwMode="auto">
          <a:xfrm>
            <a:off x="5946775" y="4429125"/>
            <a:ext cx="155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Q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14" name="Freeform 43"/>
          <p:cNvSpPr>
            <a:spLocks/>
          </p:cNvSpPr>
          <p:nvPr/>
        </p:nvSpPr>
        <p:spPr bwMode="auto">
          <a:xfrm>
            <a:off x="5497513" y="4867275"/>
            <a:ext cx="128587" cy="128588"/>
          </a:xfrm>
          <a:custGeom>
            <a:avLst/>
            <a:gdLst>
              <a:gd name="T0" fmla="*/ 0 w 403"/>
              <a:gd name="T1" fmla="*/ 128588 h 403"/>
              <a:gd name="T2" fmla="*/ 128587 w 403"/>
              <a:gd name="T3" fmla="*/ 55200 h 403"/>
              <a:gd name="T4" fmla="*/ 0 w 403"/>
              <a:gd name="T5" fmla="*/ 0 h 40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03" h="403">
                <a:moveTo>
                  <a:pt x="0" y="403"/>
                </a:moveTo>
                <a:lnTo>
                  <a:pt x="403" y="173"/>
                </a:lnTo>
                <a:lnTo>
                  <a:pt x="0" y="0"/>
                </a:lnTo>
              </a:path>
            </a:pathLst>
          </a:custGeom>
          <a:noFill/>
          <a:ln w="19050" cmpd="sng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15" name="Line 44"/>
          <p:cNvSpPr>
            <a:spLocks noChangeShapeType="1"/>
          </p:cNvSpPr>
          <p:nvPr/>
        </p:nvSpPr>
        <p:spPr bwMode="auto">
          <a:xfrm flipH="1" flipV="1">
            <a:off x="2390775" y="4351338"/>
            <a:ext cx="1425575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16" name="Line 45"/>
          <p:cNvSpPr>
            <a:spLocks noChangeShapeType="1"/>
          </p:cNvSpPr>
          <p:nvPr/>
        </p:nvSpPr>
        <p:spPr bwMode="auto">
          <a:xfrm flipV="1">
            <a:off x="2974975" y="4005263"/>
            <a:ext cx="1588" cy="162083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17" name="Rectangle 46"/>
          <p:cNvSpPr>
            <a:spLocks noChangeArrowheads="1"/>
          </p:cNvSpPr>
          <p:nvPr/>
        </p:nvSpPr>
        <p:spPr bwMode="auto">
          <a:xfrm>
            <a:off x="5948363" y="5089525"/>
            <a:ext cx="155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Q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18" name="Rectangle 47"/>
          <p:cNvSpPr>
            <a:spLocks noChangeArrowheads="1"/>
          </p:cNvSpPr>
          <p:nvPr/>
        </p:nvSpPr>
        <p:spPr bwMode="auto">
          <a:xfrm>
            <a:off x="2727325" y="4005263"/>
            <a:ext cx="15557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K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19" name="Rectangle 48"/>
          <p:cNvSpPr>
            <a:spLocks noChangeArrowheads="1"/>
          </p:cNvSpPr>
          <p:nvPr/>
        </p:nvSpPr>
        <p:spPr bwMode="auto">
          <a:xfrm>
            <a:off x="2746375" y="4359275"/>
            <a:ext cx="1079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0</a:t>
            </a:r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20" name="Rectangle 49"/>
          <p:cNvSpPr>
            <a:spLocks noChangeArrowheads="1"/>
          </p:cNvSpPr>
          <p:nvPr/>
        </p:nvSpPr>
        <p:spPr bwMode="auto">
          <a:xfrm>
            <a:off x="2744788" y="4646613"/>
            <a:ext cx="1079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1</a:t>
            </a:r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21" name="Rectangle 50"/>
          <p:cNvSpPr>
            <a:spLocks noChangeArrowheads="1"/>
          </p:cNvSpPr>
          <p:nvPr/>
        </p:nvSpPr>
        <p:spPr bwMode="auto">
          <a:xfrm>
            <a:off x="3059113" y="3998913"/>
            <a:ext cx="15557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Q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22" name="Rectangle 51"/>
          <p:cNvSpPr>
            <a:spLocks noChangeArrowheads="1"/>
          </p:cNvSpPr>
          <p:nvPr/>
        </p:nvSpPr>
        <p:spPr bwMode="auto">
          <a:xfrm>
            <a:off x="3343275" y="3998913"/>
            <a:ext cx="603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23" name="Rectangle 52"/>
          <p:cNvSpPr>
            <a:spLocks noChangeArrowheads="1"/>
          </p:cNvSpPr>
          <p:nvPr/>
        </p:nvSpPr>
        <p:spPr bwMode="auto">
          <a:xfrm>
            <a:off x="3567113" y="3998913"/>
            <a:ext cx="1079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1</a:t>
            </a:r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24" name="Rectangle 53"/>
          <p:cNvSpPr>
            <a:spLocks noChangeArrowheads="1"/>
          </p:cNvSpPr>
          <p:nvPr/>
        </p:nvSpPr>
        <p:spPr bwMode="auto">
          <a:xfrm>
            <a:off x="3433763" y="3998913"/>
            <a:ext cx="122237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+</a:t>
            </a:r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25" name="Rectangle 54"/>
          <p:cNvSpPr>
            <a:spLocks noChangeArrowheads="1"/>
          </p:cNvSpPr>
          <p:nvPr/>
        </p:nvSpPr>
        <p:spPr bwMode="auto">
          <a:xfrm>
            <a:off x="3259138" y="399891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>
                <a:solidFill>
                  <a:srgbClr val="000000"/>
                </a:solidFill>
                <a:latin typeface="Symbol" panose="05050102010706020507" pitchFamily="18" charset="2"/>
                <a:ea typeface="新細明體" panose="02020500000000000000" pitchFamily="18" charset="-120"/>
              </a:rPr>
              <a:t>(</a:t>
            </a:r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26" name="Rectangle 55"/>
          <p:cNvSpPr>
            <a:spLocks noChangeArrowheads="1"/>
          </p:cNvSpPr>
          <p:nvPr/>
        </p:nvSpPr>
        <p:spPr bwMode="auto">
          <a:xfrm>
            <a:off x="3679825" y="399891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>
                <a:solidFill>
                  <a:srgbClr val="000000"/>
                </a:solidFill>
                <a:latin typeface="Symbol" panose="05050102010706020507" pitchFamily="18" charset="2"/>
                <a:ea typeface="新細明體" panose="02020500000000000000" pitchFamily="18" charset="-120"/>
              </a:rPr>
              <a:t>)</a:t>
            </a:r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27" name="Rectangle 56"/>
          <p:cNvSpPr>
            <a:spLocks noChangeArrowheads="1"/>
          </p:cNvSpPr>
          <p:nvPr/>
        </p:nvSpPr>
        <p:spPr bwMode="auto">
          <a:xfrm>
            <a:off x="3187700" y="4362450"/>
            <a:ext cx="155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Q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28" name="Rectangle 57"/>
          <p:cNvSpPr>
            <a:spLocks noChangeArrowheads="1"/>
          </p:cNvSpPr>
          <p:nvPr/>
        </p:nvSpPr>
        <p:spPr bwMode="auto">
          <a:xfrm>
            <a:off x="3495675" y="4362450"/>
            <a:ext cx="6032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29" name="Rectangle 58"/>
          <p:cNvSpPr>
            <a:spLocks noChangeArrowheads="1"/>
          </p:cNvSpPr>
          <p:nvPr/>
        </p:nvSpPr>
        <p:spPr bwMode="auto">
          <a:xfrm>
            <a:off x="3402013" y="4362450"/>
            <a:ext cx="76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>
                <a:solidFill>
                  <a:srgbClr val="000000"/>
                </a:solidFill>
                <a:latin typeface="Symbol" panose="05050102010706020507" pitchFamily="18" charset="2"/>
                <a:ea typeface="新細明體" panose="02020500000000000000" pitchFamily="18" charset="-120"/>
              </a:rPr>
              <a:t>(</a:t>
            </a:r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30" name="Rectangle 59"/>
          <p:cNvSpPr>
            <a:spLocks noChangeArrowheads="1"/>
          </p:cNvSpPr>
          <p:nvPr/>
        </p:nvSpPr>
        <p:spPr bwMode="auto">
          <a:xfrm>
            <a:off x="3575050" y="4362450"/>
            <a:ext cx="762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>
                <a:solidFill>
                  <a:srgbClr val="000000"/>
                </a:solidFill>
                <a:latin typeface="Symbol" panose="05050102010706020507" pitchFamily="18" charset="2"/>
                <a:ea typeface="新細明體" panose="02020500000000000000" pitchFamily="18" charset="-120"/>
              </a:rPr>
              <a:t>)</a:t>
            </a:r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31" name="Line 60"/>
          <p:cNvSpPr>
            <a:spLocks noChangeShapeType="1"/>
          </p:cNvSpPr>
          <p:nvPr/>
        </p:nvSpPr>
        <p:spPr bwMode="auto">
          <a:xfrm flipH="1">
            <a:off x="6154738" y="4594225"/>
            <a:ext cx="3841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32" name="Line 61"/>
          <p:cNvSpPr>
            <a:spLocks noChangeShapeType="1"/>
          </p:cNvSpPr>
          <p:nvPr/>
        </p:nvSpPr>
        <p:spPr bwMode="auto">
          <a:xfrm flipH="1">
            <a:off x="6154738" y="5253038"/>
            <a:ext cx="38417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33" name="Line 62"/>
          <p:cNvSpPr>
            <a:spLocks noChangeShapeType="1"/>
          </p:cNvSpPr>
          <p:nvPr/>
        </p:nvSpPr>
        <p:spPr bwMode="auto">
          <a:xfrm>
            <a:off x="5113338" y="4594225"/>
            <a:ext cx="384175" cy="15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34" name="Line 63"/>
          <p:cNvSpPr>
            <a:spLocks noChangeShapeType="1"/>
          </p:cNvSpPr>
          <p:nvPr/>
        </p:nvSpPr>
        <p:spPr bwMode="auto">
          <a:xfrm flipV="1">
            <a:off x="5113338" y="5249863"/>
            <a:ext cx="3841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35" name="Rectangle 64"/>
          <p:cNvSpPr>
            <a:spLocks noChangeArrowheads="1"/>
          </p:cNvSpPr>
          <p:nvPr/>
        </p:nvSpPr>
        <p:spPr bwMode="auto">
          <a:xfrm>
            <a:off x="3300413" y="4649788"/>
            <a:ext cx="1079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0</a:t>
            </a:r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36" name="Rectangle 65"/>
          <p:cNvSpPr>
            <a:spLocks noChangeArrowheads="1"/>
          </p:cNvSpPr>
          <p:nvPr/>
        </p:nvSpPr>
        <p:spPr bwMode="auto">
          <a:xfrm>
            <a:off x="1981200" y="5791200"/>
            <a:ext cx="22479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>
                <a:solidFill>
                  <a:srgbClr val="000000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>
                <a:solidFill>
                  <a:srgbClr val="000000"/>
                </a:solidFill>
                <a:ea typeface="新細明體" panose="02020500000000000000" pitchFamily="18" charset="-120"/>
              </a:rPr>
              <a:t>b) characteristic table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53026" name="Line 66"/>
          <p:cNvSpPr>
            <a:spLocks noChangeShapeType="1"/>
          </p:cNvSpPr>
          <p:nvPr/>
        </p:nvSpPr>
        <p:spPr bwMode="auto">
          <a:xfrm>
            <a:off x="2262188" y="2492375"/>
            <a:ext cx="255587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3027" name="Line 67"/>
          <p:cNvSpPr>
            <a:spLocks noChangeShapeType="1"/>
          </p:cNvSpPr>
          <p:nvPr/>
        </p:nvSpPr>
        <p:spPr bwMode="auto">
          <a:xfrm>
            <a:off x="2262188" y="1706563"/>
            <a:ext cx="785812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39" name="Rectangle 68"/>
          <p:cNvSpPr>
            <a:spLocks noChangeArrowheads="1"/>
          </p:cNvSpPr>
          <p:nvPr/>
        </p:nvSpPr>
        <p:spPr bwMode="auto">
          <a:xfrm>
            <a:off x="4987925" y="5759450"/>
            <a:ext cx="20955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>
                <a:solidFill>
                  <a:srgbClr val="000000"/>
                </a:solidFill>
                <a:ea typeface="新細明體" panose="02020500000000000000" pitchFamily="18" charset="-120"/>
              </a:rPr>
              <a:t>(</a:t>
            </a:r>
            <a:r>
              <a:rPr lang="en-US" altLang="zh-TW">
                <a:solidFill>
                  <a:srgbClr val="000000"/>
                </a:solidFill>
                <a:ea typeface="新細明體" panose="02020500000000000000" pitchFamily="18" charset="-120"/>
              </a:rPr>
              <a:t>c) Graphical symbol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53029" name="Rectangle 69"/>
          <p:cNvSpPr>
            <a:spLocks noChangeArrowheads="1"/>
          </p:cNvSpPr>
          <p:nvPr/>
        </p:nvSpPr>
        <p:spPr bwMode="auto">
          <a:xfrm>
            <a:off x="2012950" y="2339975"/>
            <a:ext cx="155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K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41" name="Rectangle 70"/>
          <p:cNvSpPr>
            <a:spLocks noChangeArrowheads="1"/>
          </p:cNvSpPr>
          <p:nvPr/>
        </p:nvSpPr>
        <p:spPr bwMode="auto">
          <a:xfrm>
            <a:off x="2520950" y="4005263"/>
            <a:ext cx="84138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J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42" name="Rectangle 71"/>
          <p:cNvSpPr>
            <a:spLocks noChangeArrowheads="1"/>
          </p:cNvSpPr>
          <p:nvPr/>
        </p:nvSpPr>
        <p:spPr bwMode="auto">
          <a:xfrm>
            <a:off x="2511425" y="4359275"/>
            <a:ext cx="1079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0</a:t>
            </a:r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43" name="Rectangle 72"/>
          <p:cNvSpPr>
            <a:spLocks noChangeArrowheads="1"/>
          </p:cNvSpPr>
          <p:nvPr/>
        </p:nvSpPr>
        <p:spPr bwMode="auto">
          <a:xfrm>
            <a:off x="2511425" y="4646613"/>
            <a:ext cx="1079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0</a:t>
            </a:r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44" name="Rectangle 73"/>
          <p:cNvSpPr>
            <a:spLocks noChangeArrowheads="1"/>
          </p:cNvSpPr>
          <p:nvPr/>
        </p:nvSpPr>
        <p:spPr bwMode="auto">
          <a:xfrm>
            <a:off x="2744788" y="4954588"/>
            <a:ext cx="1079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0</a:t>
            </a:r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45" name="Rectangle 74"/>
          <p:cNvSpPr>
            <a:spLocks noChangeArrowheads="1"/>
          </p:cNvSpPr>
          <p:nvPr/>
        </p:nvSpPr>
        <p:spPr bwMode="auto">
          <a:xfrm>
            <a:off x="3300413" y="4956175"/>
            <a:ext cx="1079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1</a:t>
            </a:r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46" name="Rectangle 75"/>
          <p:cNvSpPr>
            <a:spLocks noChangeArrowheads="1"/>
          </p:cNvSpPr>
          <p:nvPr/>
        </p:nvSpPr>
        <p:spPr bwMode="auto">
          <a:xfrm>
            <a:off x="2511425" y="4954588"/>
            <a:ext cx="10795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1</a:t>
            </a:r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47" name="Rectangle 76"/>
          <p:cNvSpPr>
            <a:spLocks noChangeArrowheads="1"/>
          </p:cNvSpPr>
          <p:nvPr/>
        </p:nvSpPr>
        <p:spPr bwMode="auto">
          <a:xfrm>
            <a:off x="2744788" y="5273675"/>
            <a:ext cx="1079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1</a:t>
            </a:r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48" name="Rectangle 77"/>
          <p:cNvSpPr>
            <a:spLocks noChangeArrowheads="1"/>
          </p:cNvSpPr>
          <p:nvPr/>
        </p:nvSpPr>
        <p:spPr bwMode="auto">
          <a:xfrm>
            <a:off x="3187700" y="5275263"/>
            <a:ext cx="15557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Q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49" name="Rectangle 78"/>
          <p:cNvSpPr>
            <a:spLocks noChangeArrowheads="1"/>
          </p:cNvSpPr>
          <p:nvPr/>
        </p:nvSpPr>
        <p:spPr bwMode="auto">
          <a:xfrm>
            <a:off x="3476625" y="5275263"/>
            <a:ext cx="60325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t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50" name="Rectangle 79"/>
          <p:cNvSpPr>
            <a:spLocks noChangeArrowheads="1"/>
          </p:cNvSpPr>
          <p:nvPr/>
        </p:nvSpPr>
        <p:spPr bwMode="auto">
          <a:xfrm>
            <a:off x="3392488" y="527526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>
                <a:solidFill>
                  <a:srgbClr val="000000"/>
                </a:solidFill>
                <a:latin typeface="Symbol" panose="05050102010706020507" pitchFamily="18" charset="2"/>
                <a:ea typeface="新細明體" panose="02020500000000000000" pitchFamily="18" charset="-120"/>
              </a:rPr>
              <a:t>(</a:t>
            </a:r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51" name="Rectangle 80"/>
          <p:cNvSpPr>
            <a:spLocks noChangeArrowheads="1"/>
          </p:cNvSpPr>
          <p:nvPr/>
        </p:nvSpPr>
        <p:spPr bwMode="auto">
          <a:xfrm>
            <a:off x="3556000" y="5275263"/>
            <a:ext cx="762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>
                <a:solidFill>
                  <a:srgbClr val="000000"/>
                </a:solidFill>
                <a:latin typeface="Symbol" panose="05050102010706020507" pitchFamily="18" charset="2"/>
                <a:ea typeface="新細明體" panose="02020500000000000000" pitchFamily="18" charset="-120"/>
              </a:rPr>
              <a:t>)</a:t>
            </a:r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52" name="Rectangle 81"/>
          <p:cNvSpPr>
            <a:spLocks noChangeArrowheads="1"/>
          </p:cNvSpPr>
          <p:nvPr/>
        </p:nvSpPr>
        <p:spPr bwMode="auto">
          <a:xfrm>
            <a:off x="2511425" y="5273675"/>
            <a:ext cx="10795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1</a:t>
            </a:r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28753" name="Line 82"/>
          <p:cNvSpPr>
            <a:spLocks noChangeShapeType="1"/>
          </p:cNvSpPr>
          <p:nvPr/>
        </p:nvSpPr>
        <p:spPr bwMode="auto">
          <a:xfrm>
            <a:off x="5113338" y="4922838"/>
            <a:ext cx="384175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54" name="Rectangle 83"/>
          <p:cNvSpPr>
            <a:spLocks noChangeArrowheads="1"/>
          </p:cNvSpPr>
          <p:nvPr/>
        </p:nvSpPr>
        <p:spPr bwMode="auto">
          <a:xfrm>
            <a:off x="5575300" y="5089525"/>
            <a:ext cx="155575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700">
                <a:solidFill>
                  <a:srgbClr val="000000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K</a:t>
            </a:r>
            <a:endParaRPr lang="en-US" altLang="zh-TW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553044" name="AutoShape 84"/>
          <p:cNvSpPr>
            <a:spLocks noChangeArrowheads="1"/>
          </p:cNvSpPr>
          <p:nvPr/>
        </p:nvSpPr>
        <p:spPr bwMode="auto">
          <a:xfrm>
            <a:off x="3305175" y="1362075"/>
            <a:ext cx="503238" cy="430213"/>
          </a:xfrm>
          <a:prstGeom prst="flowChartDelay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553045" name="AutoShape 85"/>
          <p:cNvSpPr>
            <a:spLocks noChangeArrowheads="1"/>
          </p:cNvSpPr>
          <p:nvPr/>
        </p:nvSpPr>
        <p:spPr bwMode="auto">
          <a:xfrm>
            <a:off x="3305175" y="2398713"/>
            <a:ext cx="503238" cy="430212"/>
          </a:xfrm>
          <a:prstGeom prst="flowChartDelay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endParaRPr lang="zh-TW" altLang="en-US">
              <a:ea typeface="新細明體" panose="02020500000000000000" pitchFamily="18" charset="-120"/>
            </a:endParaRPr>
          </a:p>
        </p:txBody>
      </p:sp>
      <p:sp>
        <p:nvSpPr>
          <p:cNvPr id="553046" name="Line 86"/>
          <p:cNvSpPr>
            <a:spLocks noChangeShapeType="1"/>
          </p:cNvSpPr>
          <p:nvPr/>
        </p:nvSpPr>
        <p:spPr bwMode="auto">
          <a:xfrm flipH="1">
            <a:off x="5973763" y="2416175"/>
            <a:ext cx="141287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58" name="Line 87"/>
          <p:cNvSpPr>
            <a:spLocks noChangeShapeType="1"/>
          </p:cNvSpPr>
          <p:nvPr/>
        </p:nvSpPr>
        <p:spPr bwMode="auto">
          <a:xfrm flipH="1">
            <a:off x="5970588" y="5106988"/>
            <a:ext cx="141287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59" name="Line 88"/>
          <p:cNvSpPr>
            <a:spLocks noChangeShapeType="1"/>
          </p:cNvSpPr>
          <p:nvPr/>
        </p:nvSpPr>
        <p:spPr bwMode="auto">
          <a:xfrm flipH="1">
            <a:off x="3208338" y="5307013"/>
            <a:ext cx="141287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8760" name="Text Box 89"/>
          <p:cNvSpPr txBox="1">
            <a:spLocks noChangeArrowheads="1"/>
          </p:cNvSpPr>
          <p:nvPr/>
        </p:nvSpPr>
        <p:spPr bwMode="auto">
          <a:xfrm>
            <a:off x="597321" y="169476"/>
            <a:ext cx="65944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2800" b="1" dirty="0">
                <a:solidFill>
                  <a:schemeClr val="tx2"/>
                </a:solidFill>
                <a:ea typeface="新細明體" panose="02020500000000000000" pitchFamily="18" charset="-120"/>
              </a:rPr>
              <a:t>Positive Edge-Triggered J-K Flip-Flop</a:t>
            </a:r>
          </a:p>
        </p:txBody>
      </p:sp>
      <p:sp>
        <p:nvSpPr>
          <p:cNvPr id="8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636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2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2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2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2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2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2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52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2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52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52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52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2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2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52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2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2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52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2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2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2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52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52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52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52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2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5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2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52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52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5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52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5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5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55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5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53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53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53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53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63" grpId="0" animBg="1"/>
      <p:bldP spid="552964" grpId="0"/>
      <p:bldP spid="552965" grpId="0"/>
      <p:bldP spid="552993" grpId="0"/>
      <p:bldP spid="552994" grpId="0"/>
      <p:bldP spid="552996" grpId="0"/>
      <p:bldP spid="552997" grpId="0"/>
      <p:bldP spid="552998" grpId="0"/>
      <p:bldP spid="553000" grpId="0"/>
      <p:bldP spid="553029" grpId="0"/>
      <p:bldP spid="553044" grpId="0" animBg="1"/>
      <p:bldP spid="55304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569790" y="169476"/>
            <a:ext cx="659449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2800" b="1" dirty="0">
                <a:solidFill>
                  <a:schemeClr val="tx2"/>
                </a:solidFill>
                <a:ea typeface="新細明體" panose="02020500000000000000" pitchFamily="18" charset="-120"/>
              </a:rPr>
              <a:t>Positive Edge-Triggered J-K Flip-Flop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980728"/>
            <a:ext cx="6667500" cy="39243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663" y="5082188"/>
            <a:ext cx="200025" cy="63817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96" y="5013176"/>
            <a:ext cx="4867275" cy="1171575"/>
          </a:xfrm>
          <a:prstGeom prst="rect">
            <a:avLst/>
          </a:prstGeom>
        </p:spPr>
      </p:pic>
      <p:sp>
        <p:nvSpPr>
          <p:cNvPr id="6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4535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44"/>
          <p:cNvSpPr>
            <a:spLocks noChangeShapeType="1"/>
          </p:cNvSpPr>
          <p:nvPr/>
        </p:nvSpPr>
        <p:spPr bwMode="auto">
          <a:xfrm flipV="1">
            <a:off x="1609725" y="4352925"/>
            <a:ext cx="1588" cy="15113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23" name="Line 45"/>
          <p:cNvSpPr>
            <a:spLocks noChangeShapeType="1"/>
          </p:cNvSpPr>
          <p:nvPr/>
        </p:nvSpPr>
        <p:spPr bwMode="auto">
          <a:xfrm flipV="1">
            <a:off x="2303463" y="4352925"/>
            <a:ext cx="1587" cy="15113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24" name="Line 46"/>
          <p:cNvSpPr>
            <a:spLocks noChangeShapeType="1"/>
          </p:cNvSpPr>
          <p:nvPr/>
        </p:nvSpPr>
        <p:spPr bwMode="auto">
          <a:xfrm flipV="1">
            <a:off x="2995613" y="4352925"/>
            <a:ext cx="1587" cy="15113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25" name="Line 47"/>
          <p:cNvSpPr>
            <a:spLocks noChangeShapeType="1"/>
          </p:cNvSpPr>
          <p:nvPr/>
        </p:nvSpPr>
        <p:spPr bwMode="auto">
          <a:xfrm flipV="1">
            <a:off x="3689350" y="4352925"/>
            <a:ext cx="1588" cy="15113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26" name="Line 48"/>
          <p:cNvSpPr>
            <a:spLocks noChangeShapeType="1"/>
          </p:cNvSpPr>
          <p:nvPr/>
        </p:nvSpPr>
        <p:spPr bwMode="auto">
          <a:xfrm flipV="1">
            <a:off x="4381500" y="4352925"/>
            <a:ext cx="1588" cy="15113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27" name="Line 49"/>
          <p:cNvSpPr>
            <a:spLocks noChangeShapeType="1"/>
          </p:cNvSpPr>
          <p:nvPr/>
        </p:nvSpPr>
        <p:spPr bwMode="auto">
          <a:xfrm flipV="1">
            <a:off x="5075238" y="4352925"/>
            <a:ext cx="1587" cy="15113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28" name="Line 50"/>
          <p:cNvSpPr>
            <a:spLocks noChangeShapeType="1"/>
          </p:cNvSpPr>
          <p:nvPr/>
        </p:nvSpPr>
        <p:spPr bwMode="auto">
          <a:xfrm flipV="1">
            <a:off x="5768975" y="4352925"/>
            <a:ext cx="1588" cy="15113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29" name="Line 51"/>
          <p:cNvSpPr>
            <a:spLocks noChangeShapeType="1"/>
          </p:cNvSpPr>
          <p:nvPr/>
        </p:nvSpPr>
        <p:spPr bwMode="auto">
          <a:xfrm flipV="1">
            <a:off x="6461125" y="4352925"/>
            <a:ext cx="1588" cy="15113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30" name="Rectangle 52"/>
          <p:cNvSpPr>
            <a:spLocks noChangeArrowheads="1"/>
          </p:cNvSpPr>
          <p:nvPr/>
        </p:nvSpPr>
        <p:spPr bwMode="auto">
          <a:xfrm>
            <a:off x="593725" y="4514850"/>
            <a:ext cx="4349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Clock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31" name="Rectangle 53"/>
          <p:cNvSpPr>
            <a:spLocks noChangeArrowheads="1"/>
          </p:cNvSpPr>
          <p:nvPr/>
        </p:nvSpPr>
        <p:spPr bwMode="auto">
          <a:xfrm>
            <a:off x="877888" y="5026025"/>
            <a:ext cx="142875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T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32" name="Rectangle 54"/>
          <p:cNvSpPr>
            <a:spLocks noChangeArrowheads="1"/>
          </p:cNvSpPr>
          <p:nvPr/>
        </p:nvSpPr>
        <p:spPr bwMode="auto">
          <a:xfrm>
            <a:off x="860425" y="5514975"/>
            <a:ext cx="1603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33" name="Rectangle 55"/>
          <p:cNvSpPr>
            <a:spLocks noChangeArrowheads="1"/>
          </p:cNvSpPr>
          <p:nvPr/>
        </p:nvSpPr>
        <p:spPr bwMode="auto">
          <a:xfrm>
            <a:off x="3257550" y="6096000"/>
            <a:ext cx="1322388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b="1">
                <a:solidFill>
                  <a:srgbClr val="000000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Timing diagram</a:t>
            </a:r>
            <a:endParaRPr lang="en-US" altLang="zh-TW" sz="2400" b="1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34" name="Freeform 56"/>
          <p:cNvSpPr>
            <a:spLocks/>
          </p:cNvSpPr>
          <p:nvPr/>
        </p:nvSpPr>
        <p:spPr bwMode="auto">
          <a:xfrm>
            <a:off x="1147763" y="4476750"/>
            <a:ext cx="5775325" cy="249238"/>
          </a:xfrm>
          <a:custGeom>
            <a:avLst/>
            <a:gdLst>
              <a:gd name="T0" fmla="*/ 5775325 w 7277"/>
              <a:gd name="T1" fmla="*/ 249238 h 314"/>
              <a:gd name="T2" fmla="*/ 5313426 w 7277"/>
              <a:gd name="T3" fmla="*/ 249238 h 314"/>
              <a:gd name="T4" fmla="*/ 5313426 w 7277"/>
              <a:gd name="T5" fmla="*/ 0 h 314"/>
              <a:gd name="T6" fmla="*/ 4619784 w 7277"/>
              <a:gd name="T7" fmla="*/ 0 h 314"/>
              <a:gd name="T8" fmla="*/ 4619784 w 7277"/>
              <a:gd name="T9" fmla="*/ 249238 h 314"/>
              <a:gd name="T10" fmla="*/ 3926935 w 7277"/>
              <a:gd name="T11" fmla="*/ 249238 h 314"/>
              <a:gd name="T12" fmla="*/ 3926935 w 7277"/>
              <a:gd name="T13" fmla="*/ 0 h 314"/>
              <a:gd name="T14" fmla="*/ 3234087 w 7277"/>
              <a:gd name="T15" fmla="*/ 0 h 314"/>
              <a:gd name="T16" fmla="*/ 3234087 w 7277"/>
              <a:gd name="T17" fmla="*/ 249238 h 314"/>
              <a:gd name="T18" fmla="*/ 2541238 w 7277"/>
              <a:gd name="T19" fmla="*/ 249238 h 314"/>
              <a:gd name="T20" fmla="*/ 2541238 w 7277"/>
              <a:gd name="T21" fmla="*/ 0 h 314"/>
              <a:gd name="T22" fmla="*/ 1847596 w 7277"/>
              <a:gd name="T23" fmla="*/ 0 h 314"/>
              <a:gd name="T24" fmla="*/ 1847596 w 7277"/>
              <a:gd name="T25" fmla="*/ 249238 h 314"/>
              <a:gd name="T26" fmla="*/ 1154748 w 7277"/>
              <a:gd name="T27" fmla="*/ 249238 h 314"/>
              <a:gd name="T28" fmla="*/ 1154748 w 7277"/>
              <a:gd name="T29" fmla="*/ 0 h 314"/>
              <a:gd name="T30" fmla="*/ 461899 w 7277"/>
              <a:gd name="T31" fmla="*/ 0 h 314"/>
              <a:gd name="T32" fmla="*/ 461899 w 7277"/>
              <a:gd name="T33" fmla="*/ 249238 h 314"/>
              <a:gd name="T34" fmla="*/ 0 w 7277"/>
              <a:gd name="T35" fmla="*/ 249238 h 314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7277" h="314">
                <a:moveTo>
                  <a:pt x="7277" y="314"/>
                </a:moveTo>
                <a:lnTo>
                  <a:pt x="6695" y="314"/>
                </a:lnTo>
                <a:lnTo>
                  <a:pt x="6695" y="0"/>
                </a:lnTo>
                <a:lnTo>
                  <a:pt x="5821" y="0"/>
                </a:lnTo>
                <a:lnTo>
                  <a:pt x="5821" y="314"/>
                </a:lnTo>
                <a:lnTo>
                  <a:pt x="4948" y="314"/>
                </a:lnTo>
                <a:lnTo>
                  <a:pt x="4948" y="0"/>
                </a:lnTo>
                <a:lnTo>
                  <a:pt x="4075" y="0"/>
                </a:lnTo>
                <a:lnTo>
                  <a:pt x="4075" y="314"/>
                </a:lnTo>
                <a:lnTo>
                  <a:pt x="3202" y="314"/>
                </a:lnTo>
                <a:lnTo>
                  <a:pt x="3202" y="0"/>
                </a:lnTo>
                <a:lnTo>
                  <a:pt x="2328" y="0"/>
                </a:lnTo>
                <a:lnTo>
                  <a:pt x="2328" y="314"/>
                </a:lnTo>
                <a:lnTo>
                  <a:pt x="1455" y="314"/>
                </a:lnTo>
                <a:lnTo>
                  <a:pt x="1455" y="0"/>
                </a:lnTo>
                <a:lnTo>
                  <a:pt x="582" y="0"/>
                </a:lnTo>
                <a:lnTo>
                  <a:pt x="582" y="314"/>
                </a:lnTo>
                <a:lnTo>
                  <a:pt x="0" y="314"/>
                </a:lnTo>
              </a:path>
            </a:pathLst>
          </a:custGeom>
          <a:noFill/>
          <a:ln w="28575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35" name="Freeform 57"/>
          <p:cNvSpPr>
            <a:spLocks/>
          </p:cNvSpPr>
          <p:nvPr/>
        </p:nvSpPr>
        <p:spPr bwMode="auto">
          <a:xfrm>
            <a:off x="1147763" y="4992688"/>
            <a:ext cx="5775325" cy="249237"/>
          </a:xfrm>
          <a:custGeom>
            <a:avLst/>
            <a:gdLst>
              <a:gd name="T0" fmla="*/ 5775325 w 7277"/>
              <a:gd name="T1" fmla="*/ 249237 h 313"/>
              <a:gd name="T2" fmla="*/ 5544375 w 7277"/>
              <a:gd name="T3" fmla="*/ 249237 h 313"/>
              <a:gd name="T4" fmla="*/ 5544375 w 7277"/>
              <a:gd name="T5" fmla="*/ 0 h 313"/>
              <a:gd name="T6" fmla="*/ 4265026 w 7277"/>
              <a:gd name="T7" fmla="*/ 0 h 313"/>
              <a:gd name="T8" fmla="*/ 4265026 w 7277"/>
              <a:gd name="T9" fmla="*/ 249237 h 313"/>
              <a:gd name="T10" fmla="*/ 3465036 w 7277"/>
              <a:gd name="T11" fmla="*/ 249237 h 313"/>
              <a:gd name="T12" fmla="*/ 3465036 w 7277"/>
              <a:gd name="T13" fmla="*/ 0 h 313"/>
              <a:gd name="T14" fmla="*/ 2079339 w 7277"/>
              <a:gd name="T15" fmla="*/ 0 h 313"/>
              <a:gd name="T16" fmla="*/ 2079339 w 7277"/>
              <a:gd name="T17" fmla="*/ 249237 h 313"/>
              <a:gd name="T18" fmla="*/ 692849 w 7277"/>
              <a:gd name="T19" fmla="*/ 249237 h 313"/>
              <a:gd name="T20" fmla="*/ 692849 w 7277"/>
              <a:gd name="T21" fmla="*/ 0 h 313"/>
              <a:gd name="T22" fmla="*/ 230950 w 7277"/>
              <a:gd name="T23" fmla="*/ 0 h 313"/>
              <a:gd name="T24" fmla="*/ 230950 w 7277"/>
              <a:gd name="T25" fmla="*/ 249237 h 313"/>
              <a:gd name="T26" fmla="*/ 0 w 7277"/>
              <a:gd name="T27" fmla="*/ 249237 h 31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7277" h="313">
                <a:moveTo>
                  <a:pt x="7277" y="313"/>
                </a:moveTo>
                <a:lnTo>
                  <a:pt x="6986" y="313"/>
                </a:lnTo>
                <a:lnTo>
                  <a:pt x="6986" y="0"/>
                </a:lnTo>
                <a:lnTo>
                  <a:pt x="5374" y="0"/>
                </a:lnTo>
                <a:lnTo>
                  <a:pt x="5374" y="313"/>
                </a:lnTo>
                <a:lnTo>
                  <a:pt x="4366" y="313"/>
                </a:lnTo>
                <a:lnTo>
                  <a:pt x="4366" y="0"/>
                </a:lnTo>
                <a:lnTo>
                  <a:pt x="2620" y="0"/>
                </a:lnTo>
                <a:lnTo>
                  <a:pt x="2620" y="313"/>
                </a:lnTo>
                <a:lnTo>
                  <a:pt x="873" y="313"/>
                </a:lnTo>
                <a:lnTo>
                  <a:pt x="873" y="0"/>
                </a:lnTo>
                <a:lnTo>
                  <a:pt x="291" y="0"/>
                </a:lnTo>
                <a:lnTo>
                  <a:pt x="291" y="313"/>
                </a:lnTo>
                <a:lnTo>
                  <a:pt x="0" y="313"/>
                </a:lnTo>
              </a:path>
            </a:pathLst>
          </a:custGeom>
          <a:noFill/>
          <a:ln w="28575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551994" name="Freeform 58"/>
          <p:cNvSpPr>
            <a:spLocks/>
          </p:cNvSpPr>
          <p:nvPr/>
        </p:nvSpPr>
        <p:spPr bwMode="auto">
          <a:xfrm>
            <a:off x="1147763" y="5489575"/>
            <a:ext cx="5775325" cy="249238"/>
          </a:xfrm>
          <a:custGeom>
            <a:avLst/>
            <a:gdLst>
              <a:gd name="T0" fmla="*/ 5775325 w 7277"/>
              <a:gd name="T1" fmla="*/ 0 h 313"/>
              <a:gd name="T2" fmla="*/ 4619784 w 7277"/>
              <a:gd name="T3" fmla="*/ 0 h 313"/>
              <a:gd name="T4" fmla="*/ 4619784 w 7277"/>
              <a:gd name="T5" fmla="*/ 249238 h 313"/>
              <a:gd name="T6" fmla="*/ 3234087 w 7277"/>
              <a:gd name="T7" fmla="*/ 249238 h 313"/>
              <a:gd name="T8" fmla="*/ 3234087 w 7277"/>
              <a:gd name="T9" fmla="*/ 0 h 313"/>
              <a:gd name="T10" fmla="*/ 461899 w 7277"/>
              <a:gd name="T11" fmla="*/ 0 h 313"/>
              <a:gd name="T12" fmla="*/ 461899 w 7277"/>
              <a:gd name="T13" fmla="*/ 249238 h 313"/>
              <a:gd name="T14" fmla="*/ 0 w 7277"/>
              <a:gd name="T15" fmla="*/ 249238 h 31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277" h="313">
                <a:moveTo>
                  <a:pt x="7277" y="0"/>
                </a:moveTo>
                <a:lnTo>
                  <a:pt x="5821" y="0"/>
                </a:lnTo>
                <a:lnTo>
                  <a:pt x="5821" y="313"/>
                </a:lnTo>
                <a:lnTo>
                  <a:pt x="4075" y="313"/>
                </a:lnTo>
                <a:lnTo>
                  <a:pt x="4075" y="0"/>
                </a:lnTo>
                <a:lnTo>
                  <a:pt x="582" y="0"/>
                </a:lnTo>
                <a:lnTo>
                  <a:pt x="582" y="313"/>
                </a:lnTo>
                <a:lnTo>
                  <a:pt x="0" y="313"/>
                </a:lnTo>
              </a:path>
            </a:pathLst>
          </a:custGeom>
          <a:noFill/>
          <a:ln w="28575" cmpd="sng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37" name="Line 59"/>
          <p:cNvSpPr>
            <a:spLocks noChangeShapeType="1"/>
          </p:cNvSpPr>
          <p:nvPr/>
        </p:nvSpPr>
        <p:spPr bwMode="auto">
          <a:xfrm flipH="1">
            <a:off x="7473950" y="2181225"/>
            <a:ext cx="1012825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38" name="Line 60"/>
          <p:cNvSpPr>
            <a:spLocks noChangeShapeType="1"/>
          </p:cNvSpPr>
          <p:nvPr/>
        </p:nvSpPr>
        <p:spPr bwMode="auto">
          <a:xfrm flipV="1">
            <a:off x="7793038" y="1905000"/>
            <a:ext cx="1587" cy="817563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39" name="Rectangle 61"/>
          <p:cNvSpPr>
            <a:spLocks noChangeArrowheads="1"/>
          </p:cNvSpPr>
          <p:nvPr/>
        </p:nvSpPr>
        <p:spPr bwMode="auto">
          <a:xfrm>
            <a:off x="7558088" y="1941513"/>
            <a:ext cx="142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T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40" name="Rectangle 62"/>
          <p:cNvSpPr>
            <a:spLocks noChangeArrowheads="1"/>
          </p:cNvSpPr>
          <p:nvPr/>
        </p:nvSpPr>
        <p:spPr bwMode="auto">
          <a:xfrm>
            <a:off x="7567613" y="2259013"/>
            <a:ext cx="12382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3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0 </a:t>
            </a: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41" name="Rectangle 63"/>
          <p:cNvSpPr>
            <a:spLocks noChangeArrowheads="1"/>
          </p:cNvSpPr>
          <p:nvPr/>
        </p:nvSpPr>
        <p:spPr bwMode="auto">
          <a:xfrm>
            <a:off x="7566025" y="2519363"/>
            <a:ext cx="12382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3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1 </a:t>
            </a: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42" name="Rectangle 64"/>
          <p:cNvSpPr>
            <a:spLocks noChangeArrowheads="1"/>
          </p:cNvSpPr>
          <p:nvPr/>
        </p:nvSpPr>
        <p:spPr bwMode="auto">
          <a:xfrm>
            <a:off x="7872413" y="1935163"/>
            <a:ext cx="1603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43" name="Rectangle 65"/>
          <p:cNvSpPr>
            <a:spLocks noChangeArrowheads="1"/>
          </p:cNvSpPr>
          <p:nvPr/>
        </p:nvSpPr>
        <p:spPr bwMode="auto">
          <a:xfrm>
            <a:off x="8061325" y="1935163"/>
            <a:ext cx="87313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 i="1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t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44" name="Rectangle 66"/>
          <p:cNvSpPr>
            <a:spLocks noChangeArrowheads="1"/>
          </p:cNvSpPr>
          <p:nvPr/>
        </p:nvSpPr>
        <p:spPr bwMode="auto">
          <a:xfrm>
            <a:off x="8278813" y="1935163"/>
            <a:ext cx="12382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3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1 </a:t>
            </a: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45" name="Rectangle 67"/>
          <p:cNvSpPr>
            <a:spLocks noChangeArrowheads="1"/>
          </p:cNvSpPr>
          <p:nvPr/>
        </p:nvSpPr>
        <p:spPr bwMode="auto">
          <a:xfrm>
            <a:off x="8148638" y="1935163"/>
            <a:ext cx="134937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3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+ </a:t>
            </a: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46" name="Rectangle 68"/>
          <p:cNvSpPr>
            <a:spLocks noChangeArrowheads="1"/>
          </p:cNvSpPr>
          <p:nvPr/>
        </p:nvSpPr>
        <p:spPr bwMode="auto">
          <a:xfrm>
            <a:off x="7996238" y="1930400"/>
            <a:ext cx="96837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300">
                <a:solidFill>
                  <a:srgbClr val="000000"/>
                </a:solidFill>
                <a:latin typeface="Symbol" panose="05050102010706020507" pitchFamily="18" charset="2"/>
                <a:ea typeface="新細明體" panose="02020500000000000000" pitchFamily="18" charset="-120"/>
              </a:rPr>
              <a:t>( </a:t>
            </a: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47" name="Rectangle 69"/>
          <p:cNvSpPr>
            <a:spLocks noChangeArrowheads="1"/>
          </p:cNvSpPr>
          <p:nvPr/>
        </p:nvSpPr>
        <p:spPr bwMode="auto">
          <a:xfrm>
            <a:off x="8370888" y="1930400"/>
            <a:ext cx="96837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300">
                <a:solidFill>
                  <a:srgbClr val="000000"/>
                </a:solidFill>
                <a:latin typeface="Symbol" panose="05050102010706020507" pitchFamily="18" charset="2"/>
                <a:ea typeface="新細明體" panose="02020500000000000000" pitchFamily="18" charset="-120"/>
              </a:rPr>
              <a:t>) </a:t>
            </a: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48" name="Rectangle 70"/>
          <p:cNvSpPr>
            <a:spLocks noChangeArrowheads="1"/>
          </p:cNvSpPr>
          <p:nvPr/>
        </p:nvSpPr>
        <p:spPr bwMode="auto">
          <a:xfrm>
            <a:off x="8042275" y="2260600"/>
            <a:ext cx="1603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49" name="Rectangle 71"/>
          <p:cNvSpPr>
            <a:spLocks noChangeArrowheads="1"/>
          </p:cNvSpPr>
          <p:nvPr/>
        </p:nvSpPr>
        <p:spPr bwMode="auto">
          <a:xfrm>
            <a:off x="8231188" y="2260600"/>
            <a:ext cx="87312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 i="1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t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50" name="Rectangle 72"/>
          <p:cNvSpPr>
            <a:spLocks noChangeArrowheads="1"/>
          </p:cNvSpPr>
          <p:nvPr/>
        </p:nvSpPr>
        <p:spPr bwMode="auto">
          <a:xfrm>
            <a:off x="8166100" y="2255838"/>
            <a:ext cx="968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300">
                <a:solidFill>
                  <a:srgbClr val="000000"/>
                </a:solidFill>
                <a:latin typeface="Symbol" panose="05050102010706020507" pitchFamily="18" charset="2"/>
                <a:ea typeface="新細明體" panose="02020500000000000000" pitchFamily="18" charset="-120"/>
              </a:rPr>
              <a:t>( </a:t>
            </a: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51" name="Rectangle 73"/>
          <p:cNvSpPr>
            <a:spLocks noChangeArrowheads="1"/>
          </p:cNvSpPr>
          <p:nvPr/>
        </p:nvSpPr>
        <p:spPr bwMode="auto">
          <a:xfrm>
            <a:off x="8289925" y="2255838"/>
            <a:ext cx="968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300">
                <a:solidFill>
                  <a:srgbClr val="000000"/>
                </a:solidFill>
                <a:latin typeface="Symbol" panose="05050102010706020507" pitchFamily="18" charset="2"/>
                <a:ea typeface="新細明體" panose="02020500000000000000" pitchFamily="18" charset="-120"/>
              </a:rPr>
              <a:t>) </a:t>
            </a: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52" name="Rectangle 74"/>
          <p:cNvSpPr>
            <a:spLocks noChangeArrowheads="1"/>
          </p:cNvSpPr>
          <p:nvPr/>
        </p:nvSpPr>
        <p:spPr bwMode="auto">
          <a:xfrm>
            <a:off x="8042275" y="2522538"/>
            <a:ext cx="160338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Q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53" name="Rectangle 75"/>
          <p:cNvSpPr>
            <a:spLocks noChangeArrowheads="1"/>
          </p:cNvSpPr>
          <p:nvPr/>
        </p:nvSpPr>
        <p:spPr bwMode="auto">
          <a:xfrm>
            <a:off x="8231188" y="2522538"/>
            <a:ext cx="87312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300" i="1">
                <a:solidFill>
                  <a:srgbClr val="000000"/>
                </a:solidFill>
                <a:latin typeface="Times-Roman"/>
                <a:ea typeface="新細明體" panose="02020500000000000000" pitchFamily="18" charset="-120"/>
              </a:rPr>
              <a:t>t </a:t>
            </a:r>
            <a:endParaRPr lang="en-US" altLang="zh-TW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54" name="Rectangle 76"/>
          <p:cNvSpPr>
            <a:spLocks noChangeArrowheads="1"/>
          </p:cNvSpPr>
          <p:nvPr/>
        </p:nvSpPr>
        <p:spPr bwMode="auto">
          <a:xfrm>
            <a:off x="8166100" y="2517775"/>
            <a:ext cx="968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300">
                <a:solidFill>
                  <a:srgbClr val="000000"/>
                </a:solidFill>
                <a:latin typeface="Symbol" panose="05050102010706020507" pitchFamily="18" charset="2"/>
                <a:ea typeface="新細明體" panose="02020500000000000000" pitchFamily="18" charset="-120"/>
              </a:rPr>
              <a:t>( </a:t>
            </a: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55" name="Line 77"/>
          <p:cNvSpPr>
            <a:spLocks noChangeShapeType="1"/>
          </p:cNvSpPr>
          <p:nvPr/>
        </p:nvSpPr>
        <p:spPr bwMode="auto">
          <a:xfrm flipH="1">
            <a:off x="8059738" y="2508250"/>
            <a:ext cx="88900" cy="1588"/>
          </a:xfrm>
          <a:prstGeom prst="line">
            <a:avLst/>
          </a:prstGeom>
          <a:noFill/>
          <a:ln w="1746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30756" name="Rectangle 78"/>
          <p:cNvSpPr>
            <a:spLocks noChangeArrowheads="1"/>
          </p:cNvSpPr>
          <p:nvPr/>
        </p:nvSpPr>
        <p:spPr bwMode="auto">
          <a:xfrm>
            <a:off x="8289925" y="2517775"/>
            <a:ext cx="96838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zh-TW" altLang="en-US" sz="1300">
                <a:solidFill>
                  <a:srgbClr val="000000"/>
                </a:solidFill>
                <a:latin typeface="Symbol" panose="05050102010706020507" pitchFamily="18" charset="2"/>
                <a:ea typeface="新細明體" panose="02020500000000000000" pitchFamily="18" charset="-120"/>
              </a:rPr>
              <a:t>) </a:t>
            </a:r>
            <a:endParaRPr lang="zh-TW" altLang="en-US" sz="240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57" name="Rectangle 79"/>
          <p:cNvSpPr>
            <a:spLocks noChangeArrowheads="1"/>
          </p:cNvSpPr>
          <p:nvPr/>
        </p:nvSpPr>
        <p:spPr bwMode="auto">
          <a:xfrm>
            <a:off x="7270750" y="3124200"/>
            <a:ext cx="169386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1400" b="1">
                <a:solidFill>
                  <a:srgbClr val="000000"/>
                </a:solidFill>
                <a:latin typeface="Helvetica" panose="020B0604020202020204" pitchFamily="34" charset="0"/>
                <a:ea typeface="新細明體" panose="02020500000000000000" pitchFamily="18" charset="-120"/>
              </a:rPr>
              <a:t>Characteristic table </a:t>
            </a:r>
            <a:endParaRPr lang="en-US" altLang="zh-TW" sz="2400" b="1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</a:endParaRPr>
          </a:p>
        </p:txBody>
      </p:sp>
      <p:sp>
        <p:nvSpPr>
          <p:cNvPr id="30758" name="Text Box 91"/>
          <p:cNvSpPr txBox="1">
            <a:spLocks noChangeArrowheads="1"/>
          </p:cNvSpPr>
          <p:nvPr/>
        </p:nvSpPr>
        <p:spPr bwMode="auto">
          <a:xfrm>
            <a:off x="570426" y="169476"/>
            <a:ext cx="623382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2800" b="1" dirty="0">
                <a:solidFill>
                  <a:schemeClr val="tx2"/>
                </a:solidFill>
                <a:ea typeface="新細明體" panose="02020500000000000000" pitchFamily="18" charset="-120"/>
              </a:rPr>
              <a:t>Positive Edge-Triggered T Flip-Flop</a:t>
            </a:r>
          </a:p>
        </p:txBody>
      </p:sp>
      <p:pic>
        <p:nvPicPr>
          <p:cNvPr id="30759" name="Picture 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463" y="1628775"/>
            <a:ext cx="1792287" cy="187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031" name="Picture 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628775"/>
            <a:ext cx="1916112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2032" name="Picture 9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50" y="1187450"/>
            <a:ext cx="2884488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434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5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2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/>
          <p:cNvSpPr txBox="1">
            <a:spLocks noChangeArrowheads="1"/>
          </p:cNvSpPr>
          <p:nvPr/>
        </p:nvSpPr>
        <p:spPr bwMode="auto">
          <a:xfrm>
            <a:off x="582645" y="201613"/>
            <a:ext cx="247375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2800" b="1" dirty="0" smtClean="0">
                <a:solidFill>
                  <a:schemeClr val="tx2"/>
                </a:solidFill>
                <a:ea typeface="新細明體" panose="02020500000000000000" pitchFamily="18" charset="-120"/>
              </a:rPr>
              <a:t>Q(t) vs Q(t+1)</a:t>
            </a:r>
            <a:endParaRPr lang="en-US" altLang="zh-TW" sz="2800" b="1" dirty="0">
              <a:solidFill>
                <a:schemeClr val="tx2"/>
              </a:solidFill>
              <a:ea typeface="新細明體" panose="02020500000000000000" pitchFamily="18" charset="-120"/>
            </a:endParaRPr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44" name="內容版面配置區 2"/>
          <p:cNvSpPr txBox="1">
            <a:spLocks/>
          </p:cNvSpPr>
          <p:nvPr/>
        </p:nvSpPr>
        <p:spPr>
          <a:xfrm>
            <a:off x="582645" y="980728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kumimoji="0"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kumimoji="0"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Positive Edge Triggered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" panose="05000000000000000000" pitchFamily="2" charset="2"/>
              <a:buChar char="n"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" panose="05000000000000000000" pitchFamily="2" charset="2"/>
              <a:buChar char="n"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" panose="05000000000000000000" pitchFamily="2" charset="2"/>
              <a:buChar char="n"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" panose="05000000000000000000" pitchFamily="2" charset="2"/>
              <a:buChar char="n"/>
              <a:tabLst/>
              <a:defRPr/>
            </a:pPr>
            <a:endParaRPr kumimoji="0" lang="en-US" altLang="zh-TW" sz="2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Negative Edge Triggered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45" name="圖片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222" y="1669731"/>
            <a:ext cx="1609950" cy="981212"/>
          </a:xfrm>
          <a:prstGeom prst="rect">
            <a:avLst/>
          </a:prstGeom>
        </p:spPr>
      </p:pic>
      <p:pic>
        <p:nvPicPr>
          <p:cNvPr id="46" name="圖片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163" y="3933056"/>
            <a:ext cx="1352208" cy="1017641"/>
          </a:xfrm>
          <a:prstGeom prst="rect">
            <a:avLst/>
          </a:prstGeom>
        </p:spPr>
      </p:pic>
      <p:sp>
        <p:nvSpPr>
          <p:cNvPr id="47" name="文字方塊 46"/>
          <p:cNvSpPr txBox="1"/>
          <p:nvPr/>
        </p:nvSpPr>
        <p:spPr>
          <a:xfrm>
            <a:off x="5095222" y="2524834"/>
            <a:ext cx="115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Q(t)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5934039" y="2524834"/>
            <a:ext cx="115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Q(t+1)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49" name="直線接點 48"/>
          <p:cNvCxnSpPr/>
          <p:nvPr/>
        </p:nvCxnSpPr>
        <p:spPr>
          <a:xfrm>
            <a:off x="5796348" y="1393609"/>
            <a:ext cx="0" cy="2048933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</a:ln>
          <a:effectLst/>
        </p:spPr>
      </p:cxnSp>
      <p:sp>
        <p:nvSpPr>
          <p:cNvPr id="50" name="文字方塊 49"/>
          <p:cNvSpPr txBox="1"/>
          <p:nvPr/>
        </p:nvSpPr>
        <p:spPr>
          <a:xfrm>
            <a:off x="5622053" y="4914456"/>
            <a:ext cx="115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Q(t)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366087" y="4914456"/>
            <a:ext cx="1158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Q(t+1)</a:t>
            </a:r>
            <a:endParaRPr lang="zh-TW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52" name="直線接點 51"/>
          <p:cNvCxnSpPr/>
          <p:nvPr/>
        </p:nvCxnSpPr>
        <p:spPr>
          <a:xfrm>
            <a:off x="6323179" y="3798072"/>
            <a:ext cx="0" cy="2048933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dash"/>
          </a:ln>
          <a:effectLst/>
        </p:spPr>
      </p:cxnSp>
      <p:sp>
        <p:nvSpPr>
          <p:cNvPr id="53" name="文字方塊 52"/>
          <p:cNvSpPr txBox="1"/>
          <p:nvPr/>
        </p:nvSpPr>
        <p:spPr>
          <a:xfrm>
            <a:off x="3995936" y="1975671"/>
            <a:ext cx="61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Clk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3804779" y="2508690"/>
            <a:ext cx="83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Output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4067944" y="4434586"/>
            <a:ext cx="61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dirty="0" err="1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Clk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3923928" y="4912191"/>
            <a:ext cx="83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Output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79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5" grpId="0"/>
      <p:bldP spid="5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/>
          <p:cNvSpPr txBox="1">
            <a:spLocks noChangeArrowheads="1"/>
          </p:cNvSpPr>
          <p:nvPr/>
        </p:nvSpPr>
        <p:spPr bwMode="auto">
          <a:xfrm>
            <a:off x="582645" y="201613"/>
            <a:ext cx="379680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2800" b="1" dirty="0">
                <a:solidFill>
                  <a:schemeClr val="tx2"/>
                </a:solidFill>
                <a:ea typeface="新細明體" panose="02020500000000000000" pitchFamily="18" charset="-120"/>
              </a:rPr>
              <a:t>Characteristic </a:t>
            </a:r>
            <a:r>
              <a:rPr lang="en-US" altLang="zh-TW" sz="2800" b="1" dirty="0" smtClean="0">
                <a:solidFill>
                  <a:schemeClr val="tx2"/>
                </a:solidFill>
                <a:ea typeface="新細明體" panose="02020500000000000000" pitchFamily="18" charset="-120"/>
              </a:rPr>
              <a:t>Tables</a:t>
            </a:r>
            <a:endParaRPr lang="en-US" altLang="zh-TW" sz="2800" b="1" dirty="0">
              <a:solidFill>
                <a:schemeClr val="tx2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29" y="908720"/>
            <a:ext cx="7410450" cy="5038725"/>
          </a:xfrm>
          <a:prstGeom prst="rect">
            <a:avLst/>
          </a:prstGeom>
        </p:spPr>
      </p:pic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31640" y="5914022"/>
            <a:ext cx="3203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Q(t+1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 =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79454" y="5914022"/>
            <a:ext cx="3510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Q(t+1</a:t>
            </a:r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altLang="zh-TW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TQ'+T'Q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92080" y="2276872"/>
            <a:ext cx="35102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zh-TW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Q(t+1) = JQ'+K'Q</a:t>
            </a:r>
          </a:p>
        </p:txBody>
      </p:sp>
    </p:spTree>
    <p:extLst>
      <p:ext uri="{BB962C8B-B14F-4D97-AF65-F5344CB8AC3E}">
        <p14:creationId xmlns:p14="http://schemas.microsoft.com/office/powerpoint/2010/main" val="55743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/>
          <p:cNvSpPr txBox="1">
            <a:spLocks noChangeArrowheads="1"/>
          </p:cNvSpPr>
          <p:nvPr/>
        </p:nvSpPr>
        <p:spPr bwMode="auto">
          <a:xfrm>
            <a:off x="582645" y="201613"/>
            <a:ext cx="442140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sz="2800" b="1" dirty="0">
                <a:solidFill>
                  <a:schemeClr val="tx2"/>
                </a:solidFill>
                <a:ea typeface="新細明體" panose="02020500000000000000" pitchFamily="18" charset="-120"/>
              </a:rPr>
              <a:t>Characteristic Equations</a:t>
            </a:r>
          </a:p>
        </p:txBody>
      </p:sp>
      <p:sp>
        <p:nvSpPr>
          <p:cNvPr id="31747" name="Rectangle 4"/>
          <p:cNvSpPr>
            <a:spLocks noChangeArrowheads="1"/>
          </p:cNvSpPr>
          <p:nvPr/>
        </p:nvSpPr>
        <p:spPr bwMode="auto">
          <a:xfrm>
            <a:off x="381000" y="1143000"/>
            <a:ext cx="8420100" cy="4464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3500" tIns="25400" rIns="63500" bIns="25400">
            <a:spAutoFit/>
          </a:bodyPr>
          <a:lstStyle>
            <a:lvl1pPr marL="342900" indent="-342900">
              <a:lnSpc>
                <a:spcPct val="75000"/>
              </a:lnSpc>
              <a:spcBef>
                <a:spcPct val="65000"/>
              </a:spcBef>
              <a:buSzPct val="100000"/>
              <a:buChar char="°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85000"/>
              </a:lnSpc>
              <a:spcBef>
                <a:spcPct val="40000"/>
              </a:spcBef>
              <a:buSzPct val="100000"/>
              <a:buChar char="•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85000"/>
              </a:lnSpc>
              <a:spcBef>
                <a:spcPct val="40000"/>
              </a:spcBef>
              <a:buSzPct val="100000"/>
              <a:buChar char="-"/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TW" dirty="0">
                <a:ea typeface="新細明體" panose="02020500000000000000" pitchFamily="18" charset="-120"/>
              </a:rPr>
              <a:t>For D Flip flops </a:t>
            </a:r>
          </a:p>
          <a:p>
            <a:pPr>
              <a:buFontTx/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          </a:t>
            </a:r>
            <a:r>
              <a:rPr lang="en-US" altLang="zh-TW" i="1" dirty="0">
                <a:ea typeface="新細明體" panose="02020500000000000000" pitchFamily="18" charset="-120"/>
              </a:rPr>
              <a:t>Q(t+1) = D</a:t>
            </a:r>
          </a:p>
          <a:p>
            <a:endParaRPr lang="en-US" altLang="zh-TW" i="1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For JK Flip flops </a:t>
            </a:r>
          </a:p>
          <a:p>
            <a:pPr>
              <a:buFontTx/>
              <a:buNone/>
            </a:pPr>
            <a:r>
              <a:rPr lang="en-US" altLang="zh-TW" dirty="0">
                <a:ea typeface="新細明體" panose="02020500000000000000" pitchFamily="18" charset="-120"/>
              </a:rPr>
              <a:t>          </a:t>
            </a:r>
            <a:r>
              <a:rPr lang="en-US" altLang="zh-TW" i="1" dirty="0">
                <a:ea typeface="新細明體" panose="02020500000000000000" pitchFamily="18" charset="-120"/>
              </a:rPr>
              <a:t>Q(t+1) = JQ’ + K’Q</a:t>
            </a:r>
          </a:p>
          <a:p>
            <a:endParaRPr lang="en-US" altLang="zh-TW" i="1" dirty="0">
              <a:ea typeface="新細明體" panose="02020500000000000000" pitchFamily="18" charset="-120"/>
            </a:endParaRPr>
          </a:p>
          <a:p>
            <a:r>
              <a:rPr lang="en-US" altLang="zh-TW" dirty="0">
                <a:ea typeface="新細明體" panose="02020500000000000000" pitchFamily="18" charset="-120"/>
              </a:rPr>
              <a:t>For T Flip flops </a:t>
            </a:r>
          </a:p>
          <a:p>
            <a:pPr>
              <a:buFontTx/>
              <a:buNone/>
            </a:pPr>
            <a:r>
              <a:rPr lang="en-US" altLang="zh-TW" dirty="0" smtClean="0">
                <a:ea typeface="新細明體" panose="02020500000000000000" pitchFamily="18" charset="-120"/>
              </a:rPr>
              <a:t>          </a:t>
            </a:r>
            <a:r>
              <a:rPr lang="en-US" altLang="zh-TW" i="1" dirty="0">
                <a:ea typeface="新細明體" panose="02020500000000000000" pitchFamily="18" charset="-120"/>
              </a:rPr>
              <a:t>Q(t+1) = TQ'+</a:t>
            </a:r>
            <a:r>
              <a:rPr lang="en-US" altLang="zh-TW" i="1" dirty="0" smtClean="0">
                <a:ea typeface="新細明體" panose="02020500000000000000" pitchFamily="18" charset="-120"/>
              </a:rPr>
              <a:t>T'Q </a:t>
            </a:r>
            <a:r>
              <a:rPr lang="en-US" altLang="zh-TW" i="1" dirty="0">
                <a:ea typeface="新細明體" panose="02020500000000000000" pitchFamily="18" charset="-120"/>
              </a:rPr>
              <a:t>= T </a:t>
            </a:r>
            <a:r>
              <a:rPr lang="en-US" altLang="zh-TW" i="1" dirty="0" smtClean="0">
                <a:ea typeface="新細明體" panose="02020500000000000000" pitchFamily="18" charset="-120"/>
                <a:sym typeface="Symbol" panose="05050102010706020507" pitchFamily="18" charset="2"/>
              </a:rPr>
              <a:t> Q</a:t>
            </a:r>
            <a:endParaRPr lang="en-US" altLang="zh-TW" i="1" dirty="0" smtClean="0">
              <a:ea typeface="新細明體" panose="02020500000000000000" pitchFamily="18" charset="-120"/>
            </a:endParaRPr>
          </a:p>
          <a:p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0752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383940" cy="426142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Sequential Circuits</a:t>
            </a:r>
            <a:endParaRPr lang="en-US" altLang="zh-TW" sz="2800" dirty="0" smtClean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24744"/>
            <a:ext cx="7600950" cy="185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4284663" y="1772816"/>
            <a:ext cx="1174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</a:rPr>
              <a:t>next state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973094" y="1765993"/>
            <a:ext cx="1504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 panose="020B0604020202020204" pitchFamily="34" charset="0"/>
              </a:rPr>
              <a:t>present state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208198" y="1196752"/>
            <a:ext cx="8556153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zh-TW" altLang="en-US" kern="0" dirty="0" smtClean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zh-TW" altLang="en-US" kern="0" dirty="0" smtClean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zh-TW" altLang="en-US" kern="0" dirty="0" smtClean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</a:pPr>
            <a:endParaRPr lang="zh-TW" altLang="en-US" kern="0" dirty="0" smtClean="0">
              <a:cs typeface="Times New Roman" panose="02020603050405020304" pitchFamily="18" charset="0"/>
            </a:endParaRPr>
          </a:p>
          <a:p>
            <a:pPr marL="457200" lvl="1" indent="0" eaLnBrk="1" hangingPunct="1">
              <a:lnSpc>
                <a:spcPct val="90000"/>
              </a:lnSpc>
              <a:buNone/>
            </a:pPr>
            <a:endParaRPr lang="zh-TW" altLang="en-US" kern="0" dirty="0" smtClean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Clr>
                <a:schemeClr val="accent1"/>
              </a:buClr>
            </a:pPr>
            <a:r>
              <a:rPr lang="en-US" altLang="zh-TW" kern="0" dirty="0" smtClean="0">
                <a:cs typeface="Times New Roman" panose="02020603050405020304" pitchFamily="18" charset="0"/>
              </a:rPr>
              <a:t>consists </a:t>
            </a:r>
            <a:r>
              <a:rPr lang="en-US" altLang="zh-TW" kern="0" dirty="0">
                <a:cs typeface="Times New Roman" panose="02020603050405020304" pitchFamily="18" charset="0"/>
              </a:rPr>
              <a:t>of </a:t>
            </a:r>
            <a:r>
              <a:rPr lang="en-US" altLang="zh-TW" u="sng" kern="0" dirty="0">
                <a:cs typeface="Times New Roman" panose="02020603050405020304" pitchFamily="18" charset="0"/>
              </a:rPr>
              <a:t>a </a:t>
            </a:r>
            <a:r>
              <a:rPr lang="en-US" altLang="zh-TW" u="sng" kern="0" dirty="0" smtClean="0">
                <a:cs typeface="Times New Roman" panose="02020603050405020304" pitchFamily="18" charset="0"/>
              </a:rPr>
              <a:t>combinational circuit </a:t>
            </a:r>
            <a:r>
              <a:rPr lang="en-US" altLang="zh-TW" dirty="0"/>
              <a:t>to which</a:t>
            </a:r>
            <a:r>
              <a:rPr lang="en-US" altLang="zh-TW" kern="0" dirty="0" smtClean="0">
                <a:cs typeface="Times New Roman" panose="02020603050405020304" pitchFamily="18" charset="0"/>
              </a:rPr>
              <a:t> </a:t>
            </a:r>
            <a:r>
              <a:rPr lang="en-US" altLang="zh-TW" u="sng" kern="0" dirty="0" smtClean="0">
                <a:cs typeface="Times New Roman" panose="02020603050405020304" pitchFamily="18" charset="0"/>
              </a:rPr>
              <a:t>memory </a:t>
            </a:r>
            <a:r>
              <a:rPr lang="en-US" altLang="zh-TW" u="sng" kern="0" dirty="0">
                <a:cs typeface="Times New Roman" panose="02020603050405020304" pitchFamily="18" charset="0"/>
              </a:rPr>
              <a:t>elements</a:t>
            </a:r>
            <a:r>
              <a:rPr lang="en-US" altLang="zh-TW" kern="0" dirty="0">
                <a:cs typeface="Times New Roman" panose="02020603050405020304" pitchFamily="18" charset="0"/>
              </a:rPr>
              <a:t> </a:t>
            </a:r>
            <a:r>
              <a:rPr lang="en-US" altLang="zh-TW" kern="0" dirty="0" smtClean="0">
                <a:cs typeface="Times New Roman" panose="02020603050405020304" pitchFamily="18" charset="0"/>
              </a:rPr>
              <a:t>are connected </a:t>
            </a:r>
            <a:r>
              <a:rPr lang="en-US" altLang="zh-TW" kern="0" dirty="0">
                <a:cs typeface="Times New Roman" panose="02020603050405020304" pitchFamily="18" charset="0"/>
              </a:rPr>
              <a:t>to form a feedback </a:t>
            </a:r>
            <a:r>
              <a:rPr lang="en-US" altLang="zh-TW" kern="0" dirty="0" smtClean="0">
                <a:cs typeface="Times New Roman" panose="02020603050405020304" pitchFamily="18" charset="0"/>
              </a:rPr>
              <a:t>path.</a:t>
            </a:r>
            <a:endParaRPr lang="en-US" altLang="zh-TW" kern="0" dirty="0"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Clr>
                <a:schemeClr val="accent1"/>
              </a:buClr>
            </a:pPr>
            <a:r>
              <a:rPr lang="en-US" altLang="zh-TW" kern="0" dirty="0" smtClean="0">
                <a:cs typeface="Times New Roman" panose="02020603050405020304" pitchFamily="18" charset="0"/>
              </a:rPr>
              <a:t>the </a:t>
            </a:r>
            <a:r>
              <a:rPr lang="en-US" altLang="zh-TW" kern="0" dirty="0">
                <a:cs typeface="Times New Roman" panose="02020603050405020304" pitchFamily="18" charset="0"/>
              </a:rPr>
              <a:t>binary </a:t>
            </a:r>
            <a:r>
              <a:rPr lang="en-US" altLang="zh-TW" kern="0" dirty="0" smtClean="0">
                <a:cs typeface="Times New Roman" panose="02020603050405020304" pitchFamily="18" charset="0"/>
              </a:rPr>
              <a:t>information stored </a:t>
            </a:r>
            <a:r>
              <a:rPr lang="en-US" altLang="zh-TW" kern="0" dirty="0">
                <a:cs typeface="Times New Roman" panose="02020603050405020304" pitchFamily="18" charset="0"/>
              </a:rPr>
              <a:t>in </a:t>
            </a:r>
            <a:r>
              <a:rPr lang="en-US" altLang="zh-TW" kern="0" dirty="0" smtClean="0">
                <a:cs typeface="Times New Roman" panose="02020603050405020304" pitchFamily="18" charset="0"/>
              </a:rPr>
              <a:t>memory </a:t>
            </a:r>
            <a:r>
              <a:rPr lang="en-US" altLang="zh-TW" kern="0" dirty="0">
                <a:cs typeface="Times New Roman" panose="02020603050405020304" pitchFamily="18" charset="0"/>
              </a:rPr>
              <a:t>elements </a:t>
            </a:r>
            <a:r>
              <a:rPr lang="en-US" altLang="zh-TW" kern="0" dirty="0" smtClean="0">
                <a:cs typeface="Times New Roman" panose="02020603050405020304" pitchFamily="18" charset="0"/>
              </a:rPr>
              <a:t>defines </a:t>
            </a:r>
            <a:r>
              <a:rPr lang="en-US" altLang="zh-TW" kern="0" dirty="0">
                <a:cs typeface="Times New Roman" panose="02020603050405020304" pitchFamily="18" charset="0"/>
              </a:rPr>
              <a:t>the </a:t>
            </a:r>
            <a:r>
              <a:rPr lang="en-US" altLang="zh-TW" kern="0" dirty="0">
                <a:solidFill>
                  <a:schemeClr val="accent2"/>
                </a:solidFill>
                <a:cs typeface="Times New Roman" panose="02020603050405020304" pitchFamily="18" charset="0"/>
              </a:rPr>
              <a:t>state</a:t>
            </a:r>
            <a:r>
              <a:rPr lang="en-US" altLang="zh-TW" kern="0" dirty="0">
                <a:cs typeface="Times New Roman" panose="02020603050405020304" pitchFamily="18" charset="0"/>
              </a:rPr>
              <a:t> of the sequential circuit </a:t>
            </a:r>
            <a:r>
              <a:rPr lang="en-US" altLang="zh-TW" kern="0" dirty="0" smtClean="0">
                <a:cs typeface="Times New Roman" panose="02020603050405020304" pitchFamily="18" charset="0"/>
              </a:rPr>
              <a:t>at that </a:t>
            </a:r>
            <a:r>
              <a:rPr lang="en-US" altLang="zh-TW" kern="0" dirty="0">
                <a:cs typeface="Times New Roman" panose="02020603050405020304" pitchFamily="18" charset="0"/>
              </a:rPr>
              <a:t>time</a:t>
            </a:r>
            <a:r>
              <a:rPr lang="en-US" altLang="zh-TW" kern="0" dirty="0" smtClean="0">
                <a:cs typeface="Times New Roman" panose="02020603050405020304" pitchFamily="18" charset="0"/>
              </a:rPr>
              <a:t>. </a:t>
            </a:r>
          </a:p>
          <a:p>
            <a:pPr lvl="1" eaLnBrk="1" hangingPunct="1">
              <a:lnSpc>
                <a:spcPct val="90000"/>
              </a:lnSpc>
              <a:buClr>
                <a:schemeClr val="accent1"/>
              </a:buClr>
            </a:pPr>
            <a:r>
              <a:rPr lang="en-US" altLang="zh-TW" kern="0" dirty="0" smtClean="0">
                <a:cs typeface="Times New Roman" panose="02020603050405020304" pitchFamily="18" charset="0"/>
              </a:rPr>
              <a:t>(inputs, present state) </a:t>
            </a:r>
            <a:r>
              <a:rPr lang="en-US" altLang="zh-TW" kern="0" dirty="0" smtClean="0">
                <a:latin typeface="Symbol" panose="05050102010706020507" pitchFamily="18" charset="2"/>
                <a:cs typeface="Times New Roman" panose="02020603050405020304" pitchFamily="18" charset="0"/>
              </a:rPr>
              <a:t>Þ </a:t>
            </a:r>
            <a:r>
              <a:rPr lang="en-US" altLang="zh-TW" kern="0" dirty="0" smtClean="0">
                <a:cs typeface="Times New Roman" panose="02020603050405020304" pitchFamily="18" charset="0"/>
              </a:rPr>
              <a:t>(</a:t>
            </a:r>
            <a:r>
              <a:rPr lang="en-US" altLang="zh-TW" kern="0" dirty="0" smtClean="0">
                <a:solidFill>
                  <a:schemeClr val="accent2"/>
                </a:solidFill>
                <a:cs typeface="Times New Roman" panose="02020603050405020304" pitchFamily="18" charset="0"/>
              </a:rPr>
              <a:t>outputs, next state</a:t>
            </a:r>
            <a:r>
              <a:rPr lang="en-US" altLang="zh-TW" kern="0" dirty="0" smtClean="0">
                <a:cs typeface="Times New Roman" panose="02020603050405020304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buClr>
                <a:schemeClr val="accent1"/>
              </a:buClr>
            </a:pPr>
            <a:r>
              <a:rPr lang="en-US" altLang="zh-TW" dirty="0"/>
              <a:t>two main types of sequential circuits </a:t>
            </a:r>
            <a:endParaRPr lang="en-US" altLang="zh-TW" dirty="0" smtClean="0"/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altLang="zh-TW" kern="0" dirty="0" smtClean="0">
                <a:solidFill>
                  <a:schemeClr val="accent6"/>
                </a:solidFill>
                <a:cs typeface="Times New Roman" panose="02020603050405020304" pitchFamily="18" charset="0"/>
              </a:rPr>
              <a:t>synchronous</a:t>
            </a:r>
            <a:r>
              <a:rPr lang="en-US" altLang="zh-TW" kern="0" dirty="0" smtClean="0">
                <a:cs typeface="Times New Roman" panose="02020603050405020304" pitchFamily="18" charset="0"/>
              </a:rPr>
              <a:t>: the transition happens at discrete instants of time</a:t>
            </a:r>
          </a:p>
          <a:p>
            <a:pPr lvl="2" eaLnBrk="1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altLang="zh-TW" kern="0" dirty="0" smtClean="0">
                <a:solidFill>
                  <a:schemeClr val="accent6"/>
                </a:solidFill>
                <a:cs typeface="Times New Roman" panose="02020603050405020304" pitchFamily="18" charset="0"/>
              </a:rPr>
              <a:t>asynchronous</a:t>
            </a:r>
            <a:r>
              <a:rPr lang="en-US" altLang="zh-TW" kern="0" dirty="0" smtClean="0">
                <a:cs typeface="Times New Roman" panose="02020603050405020304" pitchFamily="18" charset="0"/>
              </a:rPr>
              <a:t>: at any instant of time</a:t>
            </a:r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346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576" y="228600"/>
            <a:ext cx="1764907" cy="426142"/>
          </a:xfrm>
          <a:noFill/>
        </p:spPr>
        <p:txBody>
          <a:bodyPr/>
          <a:lstStyle/>
          <a:p>
            <a:r>
              <a:rPr lang="en-US" altLang="zh-TW" sz="2800" dirty="0" smtClean="0">
                <a:ea typeface="新細明體" panose="02020500000000000000" pitchFamily="18" charset="-120"/>
              </a:rPr>
              <a:t>Summary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08720"/>
            <a:ext cx="8420100" cy="3611563"/>
          </a:xfrm>
          <a:noFill/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Flip flops are powerful storage elements</a:t>
            </a:r>
          </a:p>
          <a:p>
            <a:pPr lvl="1"/>
            <a:r>
              <a:rPr lang="en-US" altLang="zh-TW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They can be constructed from gates and latches!</a:t>
            </a:r>
          </a:p>
          <a:p>
            <a:r>
              <a:rPr lang="en-US" altLang="zh-TW" dirty="0" smtClean="0">
                <a:ea typeface="新細明體" panose="02020500000000000000" pitchFamily="18" charset="-120"/>
              </a:rPr>
              <a:t>D flip flop is simplest and most widely used</a:t>
            </a:r>
          </a:p>
          <a:p>
            <a:r>
              <a:rPr lang="en-US" altLang="zh-TW" dirty="0" smtClean="0">
                <a:ea typeface="新細明體" panose="02020500000000000000" pitchFamily="18" charset="-120"/>
              </a:rPr>
              <a:t>Asynchronous inputs allow for clearing and presetting the flip flop output</a:t>
            </a:r>
          </a:p>
          <a:p>
            <a:r>
              <a:rPr lang="en-US" altLang="zh-TW" dirty="0" smtClean="0">
                <a:ea typeface="新細明體" panose="02020500000000000000" pitchFamily="18" charset="-120"/>
              </a:rPr>
              <a:t>Multiple flops allow for data storage</a:t>
            </a:r>
          </a:p>
          <a:p>
            <a:pPr lvl="1"/>
            <a:r>
              <a:rPr lang="en-US" altLang="zh-TW" dirty="0" smtClean="0">
                <a:ea typeface="新細明體" panose="02020500000000000000" pitchFamily="18" charset="-120"/>
              </a:rPr>
              <a:t>The basis of computer </a:t>
            </a:r>
            <a:r>
              <a:rPr lang="en-US" altLang="zh-TW" dirty="0" smtClean="0">
                <a:solidFill>
                  <a:schemeClr val="accent1"/>
                </a:solidFill>
                <a:ea typeface="新細明體" panose="02020500000000000000" pitchFamily="18" charset="-120"/>
              </a:rPr>
              <a:t>memory!</a:t>
            </a:r>
            <a:endParaRPr lang="en-US" altLang="zh-TW" dirty="0" smtClean="0">
              <a:ea typeface="新細明體" panose="02020500000000000000" pitchFamily="18" charset="-120"/>
            </a:endParaRPr>
          </a:p>
          <a:p>
            <a:r>
              <a:rPr lang="en-US" altLang="zh-TW" dirty="0" smtClean="0">
                <a:ea typeface="新細明體" panose="02020500000000000000" pitchFamily="18" charset="-120"/>
              </a:rPr>
              <a:t>Combine storage and logic to make a computation circuit</a:t>
            </a:r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31501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8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5780429" cy="426142"/>
          </a:xfrm>
        </p:spPr>
        <p:txBody>
          <a:bodyPr/>
          <a:lstStyle/>
          <a:p>
            <a:pPr eaLnBrk="1" hangingPunct="1"/>
            <a:r>
              <a:rPr lang="en-US" altLang="zh-TW" sz="2800" dirty="0"/>
              <a:t>Synchronous </a:t>
            </a:r>
            <a:r>
              <a:rPr lang="en-US" altLang="zh-TW" sz="2800" dirty="0" smtClean="0"/>
              <a:t>Sequential </a:t>
            </a:r>
            <a:r>
              <a:rPr lang="en-US" altLang="zh-TW" sz="2800" dirty="0"/>
              <a:t>Circuits</a:t>
            </a:r>
            <a:endParaRPr lang="en-US" altLang="zh-TW" sz="2800" dirty="0" smtClean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95536" y="764704"/>
            <a:ext cx="8352928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</a:rPr>
              <a:t>a </a:t>
            </a: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/>
                <a:ea typeface="新細明體"/>
              </a:rPr>
              <a:t>master-clock</a:t>
            </a: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</a:rPr>
              <a:t> generator to generate a periodic train of clock pulses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</a:rPr>
              <a:t>the clock pulses are distributed throughout the system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</a:rPr>
              <a:t>most commonly used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</a:rPr>
              <a:t>the memory elements: flip-flops</a:t>
            </a: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</a:rPr>
              <a:t>binary cells capable of storing one bit of information</a:t>
            </a:r>
          </a:p>
          <a:p>
            <a:pPr marL="114300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</a:rPr>
              <a:t>two outputs: one for the normal value and one for the complement value</a:t>
            </a:r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lum bright="-18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861048"/>
            <a:ext cx="4896544" cy="281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628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59136" y="1988840"/>
            <a:ext cx="5905152" cy="765175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anose="02020500000000000000" pitchFamily="18" charset="-120"/>
              </a:rPr>
              <a:t>Storage Element: Latch</a:t>
            </a:r>
            <a:endParaRPr lang="en-US" altLang="zh-TW" sz="3600" i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華康新特圓體"/>
            </a:endParaRPr>
          </a:p>
        </p:txBody>
      </p:sp>
    </p:spTree>
    <p:extLst>
      <p:ext uri="{BB962C8B-B14F-4D97-AF65-F5344CB8AC3E}">
        <p14:creationId xmlns:p14="http://schemas.microsoft.com/office/powerpoint/2010/main" val="57387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722173" cy="426142"/>
          </a:xfrm>
        </p:spPr>
        <p:txBody>
          <a:bodyPr/>
          <a:lstStyle/>
          <a:p>
            <a:pPr eaLnBrk="1" hangingPunct="1"/>
            <a:r>
              <a:rPr lang="en-US" altLang="zh-TW" sz="2800" dirty="0" smtClean="0"/>
              <a:t>SR Latch :with NORs</a:t>
            </a:r>
          </a:p>
        </p:txBody>
      </p:sp>
      <p:sp>
        <p:nvSpPr>
          <p:cNvPr id="93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109" name="Rectangle 39"/>
          <p:cNvSpPr>
            <a:spLocks noChangeArrowheads="1"/>
          </p:cNvSpPr>
          <p:nvPr/>
        </p:nvSpPr>
        <p:spPr bwMode="auto">
          <a:xfrm>
            <a:off x="859904" y="1029816"/>
            <a:ext cx="3213100" cy="660400"/>
          </a:xfrm>
          <a:prstGeom prst="rect">
            <a:avLst/>
          </a:prstGeom>
          <a:solidFill>
            <a:srgbClr val="F3E39D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hlink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dirty="0" smtClean="0">
                <a:solidFill>
                  <a:srgbClr val="A50021"/>
                </a:solidFill>
                <a:ea typeface="新細明體" panose="02020500000000000000" pitchFamily="18" charset="-120"/>
              </a:rPr>
              <a:t>NOR gate:</a:t>
            </a:r>
            <a:endParaRPr lang="en-US" altLang="zh-TW" dirty="0">
              <a:solidFill>
                <a:srgbClr val="A50021"/>
              </a:solidFill>
              <a:ea typeface="新細明體" panose="02020500000000000000" pitchFamily="18" charset="-120"/>
            </a:endParaRPr>
          </a:p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‘0’ if either of its inputs are ‘1’</a:t>
            </a:r>
          </a:p>
        </p:txBody>
      </p:sp>
      <p:pic>
        <p:nvPicPr>
          <p:cNvPr id="110" name="圖片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18" y="2593288"/>
            <a:ext cx="3390900" cy="1771650"/>
          </a:xfrm>
          <a:prstGeom prst="rect">
            <a:avLst/>
          </a:prstGeom>
        </p:spPr>
      </p:pic>
      <p:sp>
        <p:nvSpPr>
          <p:cNvPr id="111" name="Rectangle 32"/>
          <p:cNvSpPr>
            <a:spLocks noChangeArrowheads="1"/>
          </p:cNvSpPr>
          <p:nvPr/>
        </p:nvSpPr>
        <p:spPr bwMode="auto">
          <a:xfrm>
            <a:off x="6082581" y="1010767"/>
            <a:ext cx="1276350" cy="935038"/>
          </a:xfrm>
          <a:prstGeom prst="rect">
            <a:avLst/>
          </a:prstGeom>
          <a:solidFill>
            <a:srgbClr val="F3E39D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hlink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S = set</a:t>
            </a:r>
          </a:p>
          <a:p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R = reset</a:t>
            </a:r>
          </a:p>
          <a:p>
            <a:r>
              <a:rPr lang="en-US" altLang="zh-TW">
                <a:solidFill>
                  <a:schemeClr val="tx1"/>
                </a:solidFill>
                <a:ea typeface="新細明體" panose="02020500000000000000" pitchFamily="18" charset="-120"/>
              </a:rPr>
              <a:t>Q = output</a:t>
            </a:r>
          </a:p>
        </p:txBody>
      </p:sp>
      <p:grpSp>
        <p:nvGrpSpPr>
          <p:cNvPr id="112" name="Group 34"/>
          <p:cNvGrpSpPr>
            <a:grpSpLocks/>
          </p:cNvGrpSpPr>
          <p:nvPr/>
        </p:nvGrpSpPr>
        <p:grpSpPr bwMode="auto">
          <a:xfrm>
            <a:off x="5477743" y="2292673"/>
            <a:ext cx="2587625" cy="2103438"/>
            <a:chOff x="3698" y="1490"/>
            <a:chExt cx="1630" cy="1325"/>
          </a:xfrm>
        </p:grpSpPr>
        <p:sp>
          <p:nvSpPr>
            <p:cNvPr id="113" name="Rectangle 35"/>
            <p:cNvSpPr>
              <a:spLocks noChangeArrowheads="1"/>
            </p:cNvSpPr>
            <p:nvPr/>
          </p:nvSpPr>
          <p:spPr bwMode="auto">
            <a:xfrm>
              <a:off x="3840" y="1632"/>
              <a:ext cx="1437" cy="1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zh-TW" sz="2000" dirty="0" smtClean="0">
                  <a:solidFill>
                    <a:schemeClr val="tx1"/>
                  </a:solidFill>
                  <a:ea typeface="新細明體" panose="02020500000000000000" pitchFamily="18" charset="-120"/>
                </a:rPr>
                <a:t>S    R     </a:t>
              </a:r>
              <a:r>
                <a:rPr lang="en-US" altLang="zh-TW" sz="2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Q	</a:t>
              </a:r>
              <a:r>
                <a:rPr lang="en-US" altLang="zh-TW" sz="2000" dirty="0" smtClean="0">
                  <a:solidFill>
                    <a:schemeClr val="tx1"/>
                  </a:solidFill>
                  <a:ea typeface="新細明體" panose="02020500000000000000" pitchFamily="18" charset="-120"/>
                </a:rPr>
                <a:t>Q’</a:t>
              </a:r>
              <a:endParaRPr lang="en-US" altLang="zh-TW" sz="20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>
                <a:spcBef>
                  <a:spcPct val="20000"/>
                </a:spcBef>
              </a:pPr>
              <a:r>
                <a:rPr lang="en-US" altLang="zh-TW" sz="2000" dirty="0" smtClean="0">
                  <a:solidFill>
                    <a:schemeClr val="tx1"/>
                  </a:solidFill>
                  <a:ea typeface="新細明體" panose="02020500000000000000" pitchFamily="18" charset="-120"/>
                </a:rPr>
                <a:t>1     0     </a:t>
              </a:r>
              <a:endParaRPr lang="en-US" altLang="zh-TW" sz="20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>
                <a:spcBef>
                  <a:spcPct val="20000"/>
                </a:spcBef>
              </a:pPr>
              <a:r>
                <a:rPr lang="en-US" altLang="zh-TW" sz="2000" dirty="0" smtClean="0">
                  <a:solidFill>
                    <a:schemeClr val="tx1"/>
                  </a:solidFill>
                  <a:ea typeface="新細明體" panose="02020500000000000000" pitchFamily="18" charset="-120"/>
                </a:rPr>
                <a:t>0     1</a:t>
              </a:r>
              <a:endParaRPr lang="en-US" altLang="zh-TW" sz="20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  <a:p>
              <a:pPr>
                <a:spcBef>
                  <a:spcPct val="20000"/>
                </a:spcBef>
              </a:pPr>
              <a:r>
                <a:rPr lang="en-US" altLang="zh-TW" sz="2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0     0</a:t>
              </a:r>
            </a:p>
            <a:p>
              <a:pPr>
                <a:spcBef>
                  <a:spcPct val="20000"/>
                </a:spcBef>
              </a:pPr>
              <a:r>
                <a:rPr lang="en-US" altLang="zh-TW" sz="2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1     1</a:t>
              </a:r>
            </a:p>
          </p:txBody>
        </p:sp>
        <p:sp>
          <p:nvSpPr>
            <p:cNvPr id="114" name="Line 36"/>
            <p:cNvSpPr>
              <a:spLocks noChangeShapeType="1"/>
            </p:cNvSpPr>
            <p:nvPr/>
          </p:nvSpPr>
          <p:spPr bwMode="auto">
            <a:xfrm flipH="1">
              <a:off x="4371" y="1495"/>
              <a:ext cx="1" cy="12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5" name="Line 37"/>
            <p:cNvSpPr>
              <a:spLocks noChangeShapeType="1"/>
            </p:cNvSpPr>
            <p:nvPr/>
          </p:nvSpPr>
          <p:spPr bwMode="auto">
            <a:xfrm>
              <a:off x="4944" y="1490"/>
              <a:ext cx="0" cy="129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6" name="Line 38"/>
            <p:cNvSpPr>
              <a:spLocks noChangeShapeType="1"/>
            </p:cNvSpPr>
            <p:nvPr/>
          </p:nvSpPr>
          <p:spPr bwMode="auto">
            <a:xfrm>
              <a:off x="3698" y="1872"/>
              <a:ext cx="163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17" name="Text Box 60"/>
          <p:cNvSpPr txBox="1">
            <a:spLocks noChangeArrowheads="1"/>
          </p:cNvSpPr>
          <p:nvPr/>
        </p:nvSpPr>
        <p:spPr bwMode="auto">
          <a:xfrm>
            <a:off x="6693768" y="2883222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zh-TW" altLang="en-US" sz="2000">
                <a:solidFill>
                  <a:srgbClr val="000099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118" name="Text Box 61"/>
          <p:cNvSpPr txBox="1">
            <a:spLocks noChangeArrowheads="1"/>
          </p:cNvSpPr>
          <p:nvPr/>
        </p:nvSpPr>
        <p:spPr bwMode="auto">
          <a:xfrm>
            <a:off x="7608168" y="2899097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zh-TW" altLang="en-US" sz="2000">
                <a:solidFill>
                  <a:srgbClr val="000099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119" name="Text Box 62"/>
          <p:cNvSpPr txBox="1">
            <a:spLocks noChangeArrowheads="1"/>
          </p:cNvSpPr>
          <p:nvPr/>
        </p:nvSpPr>
        <p:spPr bwMode="auto">
          <a:xfrm>
            <a:off x="6693768" y="3264222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zh-TW" altLang="en-US" sz="2000">
                <a:solidFill>
                  <a:srgbClr val="A50021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120" name="Text Box 63"/>
          <p:cNvSpPr txBox="1">
            <a:spLocks noChangeArrowheads="1"/>
          </p:cNvSpPr>
          <p:nvPr/>
        </p:nvSpPr>
        <p:spPr bwMode="auto">
          <a:xfrm>
            <a:off x="7608168" y="3280097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zh-TW" altLang="en-US" sz="2000">
                <a:solidFill>
                  <a:srgbClr val="A50021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121" name="Text Box 64"/>
          <p:cNvSpPr txBox="1">
            <a:spLocks noChangeArrowheads="1"/>
          </p:cNvSpPr>
          <p:nvPr/>
        </p:nvSpPr>
        <p:spPr bwMode="auto">
          <a:xfrm>
            <a:off x="6693768" y="3569022"/>
            <a:ext cx="665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en-US" altLang="zh-TW" sz="2000">
                <a:solidFill>
                  <a:srgbClr val="800080"/>
                </a:solidFill>
                <a:ea typeface="新細明體" panose="02020500000000000000" pitchFamily="18" charset="-120"/>
              </a:rPr>
              <a:t>hold</a:t>
            </a:r>
          </a:p>
        </p:txBody>
      </p:sp>
      <p:sp>
        <p:nvSpPr>
          <p:cNvPr id="122" name="Text Box 65"/>
          <p:cNvSpPr txBox="1">
            <a:spLocks noChangeArrowheads="1"/>
          </p:cNvSpPr>
          <p:nvPr/>
        </p:nvSpPr>
        <p:spPr bwMode="auto">
          <a:xfrm>
            <a:off x="7608168" y="3584897"/>
            <a:ext cx="665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en-US" altLang="zh-TW" sz="2000">
                <a:solidFill>
                  <a:srgbClr val="800080"/>
                </a:solidFill>
                <a:ea typeface="新細明體" panose="02020500000000000000" pitchFamily="18" charset="-120"/>
              </a:rPr>
              <a:t>hold</a:t>
            </a:r>
          </a:p>
        </p:txBody>
      </p:sp>
      <p:sp>
        <p:nvSpPr>
          <p:cNvPr id="123" name="Text Box 66"/>
          <p:cNvSpPr txBox="1">
            <a:spLocks noChangeArrowheads="1"/>
          </p:cNvSpPr>
          <p:nvPr/>
        </p:nvSpPr>
        <p:spPr bwMode="auto">
          <a:xfrm>
            <a:off x="6693768" y="3969686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zh-TW" altLang="en-US" sz="2000" dirty="0">
                <a:solidFill>
                  <a:srgbClr val="006600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124" name="Text Box 67"/>
          <p:cNvSpPr txBox="1">
            <a:spLocks noChangeArrowheads="1"/>
          </p:cNvSpPr>
          <p:nvPr/>
        </p:nvSpPr>
        <p:spPr bwMode="auto">
          <a:xfrm>
            <a:off x="7608168" y="3965897"/>
            <a:ext cx="325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zh-TW" altLang="en-US" sz="2000">
                <a:solidFill>
                  <a:srgbClr val="006600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6290318" y="452159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</a:rPr>
              <a:t>Function table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cxnSp>
        <p:nvCxnSpPr>
          <p:cNvPr id="3" name="直線接點 2"/>
          <p:cNvCxnSpPr/>
          <p:nvPr/>
        </p:nvCxnSpPr>
        <p:spPr bwMode="auto">
          <a:xfrm>
            <a:off x="5652120" y="4149080"/>
            <a:ext cx="2520280" cy="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文字方塊 6"/>
          <p:cNvSpPr txBox="1"/>
          <p:nvPr/>
        </p:nvSpPr>
        <p:spPr>
          <a:xfrm>
            <a:off x="4627369" y="3965764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/>
              <a:t>forbidden</a:t>
            </a:r>
            <a:endParaRPr lang="zh-TW" altLang="en-US" sz="1600" dirty="0"/>
          </a:p>
        </p:txBody>
      </p:sp>
      <p:sp>
        <p:nvSpPr>
          <p:cNvPr id="8" name="矩形 7"/>
          <p:cNvSpPr/>
          <p:nvPr/>
        </p:nvSpPr>
        <p:spPr bwMode="auto">
          <a:xfrm>
            <a:off x="1691680" y="2593288"/>
            <a:ext cx="1656184" cy="1928308"/>
          </a:xfrm>
          <a:prstGeom prst="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62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722173" cy="426142"/>
          </a:xfrm>
        </p:spPr>
        <p:txBody>
          <a:bodyPr/>
          <a:lstStyle/>
          <a:p>
            <a:pPr eaLnBrk="1" hangingPunct="1"/>
            <a:r>
              <a:rPr lang="en-US" altLang="zh-TW" sz="2800" dirty="0" smtClean="0"/>
              <a:t>SR Latch :with NORs</a:t>
            </a:r>
          </a:p>
        </p:txBody>
      </p:sp>
      <p:sp>
        <p:nvSpPr>
          <p:cNvPr id="93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36" y="1265119"/>
            <a:ext cx="3390900" cy="1771650"/>
          </a:xfrm>
          <a:prstGeom prst="rect">
            <a:avLst/>
          </a:prstGeom>
        </p:spPr>
      </p:pic>
      <p:pic>
        <p:nvPicPr>
          <p:cNvPr id="94" name="圖片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265119"/>
            <a:ext cx="3390900" cy="1771650"/>
          </a:xfrm>
          <a:prstGeom prst="rect">
            <a:avLst/>
          </a:prstGeom>
        </p:spPr>
      </p:pic>
      <p:pic>
        <p:nvPicPr>
          <p:cNvPr id="95" name="圖片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248" y="3789040"/>
            <a:ext cx="3390900" cy="1771650"/>
          </a:xfrm>
          <a:prstGeom prst="rect">
            <a:avLst/>
          </a:prstGeom>
        </p:spPr>
      </p:pic>
      <p:pic>
        <p:nvPicPr>
          <p:cNvPr id="96" name="圖片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3817590"/>
            <a:ext cx="3390900" cy="177165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601733" y="12641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0</a:t>
            </a:r>
            <a:endParaRPr lang="zh-TW" altLang="en-US" b="1" dirty="0"/>
          </a:p>
        </p:txBody>
      </p:sp>
      <p:sp>
        <p:nvSpPr>
          <p:cNvPr id="4" name="文字方塊 3"/>
          <p:cNvSpPr txBox="1"/>
          <p:nvPr/>
        </p:nvSpPr>
        <p:spPr>
          <a:xfrm>
            <a:off x="1601733" y="256490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1</a:t>
            </a:r>
            <a:endParaRPr lang="zh-TW" altLang="en-US" b="1" dirty="0"/>
          </a:p>
        </p:txBody>
      </p:sp>
      <p:sp>
        <p:nvSpPr>
          <p:cNvPr id="97" name="文字方塊 96"/>
          <p:cNvSpPr txBox="1"/>
          <p:nvPr/>
        </p:nvSpPr>
        <p:spPr>
          <a:xfrm>
            <a:off x="5868144" y="12687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1</a:t>
            </a:r>
            <a:endParaRPr lang="zh-TW" altLang="en-US" b="1" dirty="0"/>
          </a:p>
        </p:txBody>
      </p:sp>
      <p:sp>
        <p:nvSpPr>
          <p:cNvPr id="98" name="文字方塊 97"/>
          <p:cNvSpPr txBox="1"/>
          <p:nvPr/>
        </p:nvSpPr>
        <p:spPr>
          <a:xfrm>
            <a:off x="5868144" y="25694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0</a:t>
            </a:r>
            <a:endParaRPr lang="zh-TW" altLang="en-US" b="1" dirty="0"/>
          </a:p>
        </p:txBody>
      </p:sp>
      <p:sp>
        <p:nvSpPr>
          <p:cNvPr id="99" name="文字方塊 98"/>
          <p:cNvSpPr txBox="1"/>
          <p:nvPr/>
        </p:nvSpPr>
        <p:spPr>
          <a:xfrm>
            <a:off x="1594798" y="37890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0</a:t>
            </a:r>
            <a:endParaRPr lang="zh-TW" altLang="en-US" b="1" dirty="0"/>
          </a:p>
        </p:txBody>
      </p:sp>
      <p:sp>
        <p:nvSpPr>
          <p:cNvPr id="100" name="文字方塊 99"/>
          <p:cNvSpPr txBox="1"/>
          <p:nvPr/>
        </p:nvSpPr>
        <p:spPr>
          <a:xfrm>
            <a:off x="1594798" y="5089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0</a:t>
            </a:r>
            <a:endParaRPr lang="zh-TW" altLang="en-US" b="1" dirty="0"/>
          </a:p>
        </p:txBody>
      </p:sp>
      <p:sp>
        <p:nvSpPr>
          <p:cNvPr id="101" name="文字方塊 100"/>
          <p:cNvSpPr txBox="1"/>
          <p:nvPr/>
        </p:nvSpPr>
        <p:spPr>
          <a:xfrm>
            <a:off x="5868144" y="37890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1</a:t>
            </a:r>
            <a:endParaRPr lang="zh-TW" altLang="en-US" b="1" dirty="0"/>
          </a:p>
        </p:txBody>
      </p:sp>
      <p:sp>
        <p:nvSpPr>
          <p:cNvPr id="102" name="文字方塊 101"/>
          <p:cNvSpPr txBox="1"/>
          <p:nvPr/>
        </p:nvSpPr>
        <p:spPr>
          <a:xfrm>
            <a:off x="5868144" y="50897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1</a:t>
            </a:r>
            <a:endParaRPr lang="zh-TW" altLang="en-US" b="1" dirty="0"/>
          </a:p>
        </p:txBody>
      </p:sp>
      <p:sp>
        <p:nvSpPr>
          <p:cNvPr id="103" name="文字方塊 102"/>
          <p:cNvSpPr txBox="1"/>
          <p:nvPr/>
        </p:nvSpPr>
        <p:spPr>
          <a:xfrm>
            <a:off x="7859494" y="386104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0</a:t>
            </a:r>
            <a:endParaRPr lang="zh-TW" altLang="en-US" b="1" dirty="0"/>
          </a:p>
        </p:txBody>
      </p:sp>
      <p:sp>
        <p:nvSpPr>
          <p:cNvPr id="104" name="文字方塊 103"/>
          <p:cNvSpPr txBox="1"/>
          <p:nvPr/>
        </p:nvSpPr>
        <p:spPr>
          <a:xfrm>
            <a:off x="7859494" y="494576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0</a:t>
            </a:r>
            <a:endParaRPr lang="zh-TW" altLang="en-US" b="1" dirty="0"/>
          </a:p>
        </p:txBody>
      </p:sp>
      <p:sp>
        <p:nvSpPr>
          <p:cNvPr id="105" name="文字方塊 104"/>
          <p:cNvSpPr txBox="1"/>
          <p:nvPr/>
        </p:nvSpPr>
        <p:spPr>
          <a:xfrm>
            <a:off x="7787486" y="1389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0</a:t>
            </a:r>
            <a:endParaRPr lang="zh-TW" altLang="en-US" b="1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7787486" y="24115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1</a:t>
            </a:r>
            <a:endParaRPr lang="zh-TW" altLang="en-US" b="1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3467006" y="1389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1</a:t>
            </a:r>
            <a:endParaRPr lang="zh-TW" altLang="en-US" b="1" dirty="0"/>
          </a:p>
        </p:txBody>
      </p:sp>
      <p:sp>
        <p:nvSpPr>
          <p:cNvPr id="108" name="文字方塊 107"/>
          <p:cNvSpPr txBox="1"/>
          <p:nvPr/>
        </p:nvSpPr>
        <p:spPr>
          <a:xfrm>
            <a:off x="3467006" y="24115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0</a:t>
            </a:r>
            <a:endParaRPr lang="zh-TW" altLang="en-US" b="1" dirty="0"/>
          </a:p>
        </p:txBody>
      </p:sp>
      <p:cxnSp>
        <p:nvCxnSpPr>
          <p:cNvPr id="31" name="直線接點 30"/>
          <p:cNvCxnSpPr/>
          <p:nvPr/>
        </p:nvCxnSpPr>
        <p:spPr>
          <a:xfrm>
            <a:off x="5045515" y="3883782"/>
            <a:ext cx="3612742" cy="19214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flipH="1">
            <a:off x="5001705" y="3913561"/>
            <a:ext cx="3656552" cy="189170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985698" y="3883782"/>
            <a:ext cx="3672559" cy="1921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2223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98" grpId="0"/>
      <p:bldP spid="99" grpId="0"/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70421"/>
            <a:ext cx="3722173" cy="426142"/>
          </a:xfrm>
        </p:spPr>
        <p:txBody>
          <a:bodyPr/>
          <a:lstStyle/>
          <a:p>
            <a:pPr eaLnBrk="1" hangingPunct="1"/>
            <a:r>
              <a:rPr lang="en-US" altLang="zh-TW" sz="2800" dirty="0" smtClean="0"/>
              <a:t>SR Latch :with NORs</a:t>
            </a:r>
          </a:p>
        </p:txBody>
      </p:sp>
      <p:sp>
        <p:nvSpPr>
          <p:cNvPr id="93" name="Rectangle 3"/>
          <p:cNvSpPr>
            <a:spLocks noChangeArrowheads="1"/>
          </p:cNvSpPr>
          <p:nvPr/>
        </p:nvSpPr>
        <p:spPr bwMode="auto">
          <a:xfrm>
            <a:off x="518864" y="838200"/>
            <a:ext cx="3969035" cy="369974"/>
          </a:xfrm>
          <a:prstGeom prst="rect">
            <a:avLst/>
          </a:prstGeom>
          <a:solidFill>
            <a:srgbClr val="F3E39D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hlink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Re-examine the inputs </a:t>
            </a:r>
            <a:r>
              <a:rPr lang="en-US" altLang="zh-TW" dirty="0" smtClean="0">
                <a:solidFill>
                  <a:srgbClr val="A50021"/>
                </a:solidFill>
                <a:ea typeface="新細明體" panose="02020500000000000000" pitchFamily="18" charset="-120"/>
              </a:rPr>
              <a:t>S=1 </a:t>
            </a:r>
            <a:r>
              <a:rPr lang="en-US" altLang="zh-TW" dirty="0">
                <a:solidFill>
                  <a:srgbClr val="A50021"/>
                </a:solidFill>
                <a:ea typeface="新細明體" panose="02020500000000000000" pitchFamily="18" charset="-120"/>
              </a:rPr>
              <a:t>and </a:t>
            </a:r>
            <a:r>
              <a:rPr lang="en-US" altLang="zh-TW" dirty="0" smtClean="0">
                <a:solidFill>
                  <a:srgbClr val="A50021"/>
                </a:solidFill>
                <a:ea typeface="新細明體" panose="02020500000000000000" pitchFamily="18" charset="-120"/>
              </a:rPr>
              <a:t>R=1</a:t>
            </a:r>
            <a:r>
              <a:rPr lang="en-US" altLang="zh-TW" dirty="0">
                <a:solidFill>
                  <a:srgbClr val="A50021"/>
                </a:solidFill>
                <a:ea typeface="新細明體" panose="02020500000000000000" pitchFamily="18" charset="-120"/>
              </a:rPr>
              <a:t>:</a:t>
            </a: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976064" y="1295400"/>
            <a:ext cx="6134100" cy="660400"/>
          </a:xfrm>
          <a:prstGeom prst="rect">
            <a:avLst/>
          </a:prstGeom>
          <a:solidFill>
            <a:srgbClr val="F3E39D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hlink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What does it mean to both set and reset at the same time?</a:t>
            </a:r>
            <a:b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</a:br>
            <a:r>
              <a:rPr lang="en-US" altLang="zh-TW" dirty="0" smtClean="0">
                <a:solidFill>
                  <a:schemeClr val="tx1"/>
                </a:solidFill>
                <a:ea typeface="新細明體" panose="02020500000000000000" pitchFamily="18" charset="-120"/>
              </a:rPr>
              <a:t>S-R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latch </a:t>
            </a:r>
            <a:r>
              <a:rPr lang="en-US" altLang="zh-TW" dirty="0" smtClean="0">
                <a:solidFill>
                  <a:schemeClr val="tx1"/>
                </a:solidFill>
                <a:ea typeface="新細明體" panose="02020500000000000000" pitchFamily="18" charset="-120"/>
              </a:rPr>
              <a:t>says “both lose!” </a:t>
            </a:r>
            <a:r>
              <a:rPr lang="en-US" altLang="zh-TW" dirty="0" smtClean="0">
                <a:solidFill>
                  <a:schemeClr val="tx1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 </a:t>
            </a:r>
            <a:r>
              <a:rPr lang="en-US" altLang="zh-TW" dirty="0">
                <a:solidFill>
                  <a:srgbClr val="A50021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Q and </a:t>
            </a:r>
            <a:r>
              <a:rPr lang="en-US" altLang="zh-TW" dirty="0" err="1">
                <a:solidFill>
                  <a:srgbClr val="A50021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Qb</a:t>
            </a:r>
            <a:r>
              <a:rPr lang="en-US" altLang="zh-TW" dirty="0">
                <a:solidFill>
                  <a:srgbClr val="A50021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 both are 0</a:t>
            </a:r>
            <a:endParaRPr lang="en-US" altLang="zh-TW" dirty="0">
              <a:solidFill>
                <a:srgbClr val="A50021"/>
              </a:solidFill>
              <a:ea typeface="新細明體" panose="02020500000000000000" pitchFamily="18" charset="-120"/>
            </a:endParaRPr>
          </a:p>
        </p:txBody>
      </p:sp>
      <p:sp>
        <p:nvSpPr>
          <p:cNvPr id="95" name="Rectangle 5"/>
          <p:cNvSpPr>
            <a:spLocks noChangeArrowheads="1"/>
          </p:cNvSpPr>
          <p:nvPr/>
        </p:nvSpPr>
        <p:spPr bwMode="auto">
          <a:xfrm>
            <a:off x="976064" y="2057400"/>
            <a:ext cx="6807200" cy="1209675"/>
          </a:xfrm>
          <a:prstGeom prst="rect">
            <a:avLst/>
          </a:prstGeom>
          <a:solidFill>
            <a:srgbClr val="F3E39D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hlink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What happens when </a:t>
            </a:r>
            <a:r>
              <a:rPr lang="en-US" altLang="zh-TW" dirty="0" smtClean="0">
                <a:solidFill>
                  <a:schemeClr val="tx1"/>
                </a:solidFill>
                <a:ea typeface="新細明體" panose="02020500000000000000" pitchFamily="18" charset="-120"/>
              </a:rPr>
              <a:t>S=R=1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(Q=</a:t>
            </a:r>
            <a:r>
              <a:rPr lang="en-US" altLang="zh-TW" dirty="0" err="1">
                <a:solidFill>
                  <a:schemeClr val="tx1"/>
                </a:solidFill>
                <a:ea typeface="新細明體" panose="02020500000000000000" pitchFamily="18" charset="-120"/>
              </a:rPr>
              <a:t>Qb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=0) and </a:t>
            </a:r>
            <a:r>
              <a:rPr lang="en-US" altLang="zh-TW" dirty="0" smtClean="0">
                <a:solidFill>
                  <a:schemeClr val="tx1"/>
                </a:solidFill>
                <a:ea typeface="新細明體" panose="02020500000000000000" pitchFamily="18" charset="-120"/>
              </a:rPr>
              <a:t>S or R changes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to 0?</a:t>
            </a:r>
          </a:p>
          <a:p>
            <a:pPr lvl="1">
              <a:buFontTx/>
              <a:buChar char="•"/>
            </a:pP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rgbClr val="000099"/>
                </a:solidFill>
                <a:ea typeface="新細明體" panose="02020500000000000000" pitchFamily="18" charset="-120"/>
              </a:rPr>
              <a:t>S changes to zero first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 </a:t>
            </a:r>
            <a:r>
              <a:rPr lang="en-US" altLang="zh-TW" dirty="0">
                <a:solidFill>
                  <a:srgbClr val="A50021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Reset wins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 (Q=0, </a:t>
            </a:r>
            <a:r>
              <a:rPr lang="en-US" altLang="zh-TW" dirty="0" err="1">
                <a:solidFill>
                  <a:schemeClr val="tx1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Qb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=1)</a:t>
            </a:r>
          </a:p>
          <a:p>
            <a:pPr lvl="1">
              <a:buFontTx/>
              <a:buChar char="•"/>
            </a:pP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rgbClr val="000099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R changes to zero first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  </a:t>
            </a:r>
            <a:r>
              <a:rPr lang="en-US" altLang="zh-TW" dirty="0">
                <a:solidFill>
                  <a:srgbClr val="A50021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Set wins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 (Q=1, </a:t>
            </a:r>
            <a:r>
              <a:rPr lang="en-US" altLang="zh-TW" dirty="0" err="1">
                <a:solidFill>
                  <a:schemeClr val="tx1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Qb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=0)</a:t>
            </a:r>
          </a:p>
          <a:p>
            <a:pPr lvl="1">
              <a:buFontTx/>
              <a:buChar char="•"/>
            </a:pP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 </a:t>
            </a:r>
            <a:r>
              <a:rPr lang="en-US" altLang="zh-TW" dirty="0">
                <a:solidFill>
                  <a:srgbClr val="000099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Both change at the same time to </a:t>
            </a:r>
            <a:r>
              <a:rPr lang="en-US" altLang="zh-TW" dirty="0" smtClean="0">
                <a:solidFill>
                  <a:srgbClr val="000099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S=R=0</a:t>
            </a:r>
            <a:r>
              <a:rPr lang="en-US" altLang="zh-TW" dirty="0">
                <a:solidFill>
                  <a:srgbClr val="000099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…</a:t>
            </a:r>
            <a:endParaRPr lang="en-US" altLang="zh-TW" dirty="0">
              <a:solidFill>
                <a:srgbClr val="000099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96" name="Group 6"/>
          <p:cNvGrpSpPr>
            <a:grpSpLocks/>
          </p:cNvGrpSpPr>
          <p:nvPr/>
        </p:nvGrpSpPr>
        <p:grpSpPr bwMode="auto">
          <a:xfrm>
            <a:off x="442664" y="3657600"/>
            <a:ext cx="2986088" cy="1751013"/>
            <a:chOff x="720" y="999"/>
            <a:chExt cx="1881" cy="1103"/>
          </a:xfrm>
        </p:grpSpPr>
        <p:grpSp>
          <p:nvGrpSpPr>
            <p:cNvPr id="97" name="Group 7"/>
            <p:cNvGrpSpPr>
              <a:grpSpLocks/>
            </p:cNvGrpSpPr>
            <p:nvPr/>
          </p:nvGrpSpPr>
          <p:grpSpPr bwMode="auto">
            <a:xfrm>
              <a:off x="1473" y="1147"/>
              <a:ext cx="464" cy="333"/>
              <a:chOff x="1617" y="2084"/>
              <a:chExt cx="464" cy="333"/>
            </a:xfrm>
          </p:grpSpPr>
          <p:sp>
            <p:nvSpPr>
              <p:cNvPr id="120" name="Arc 8"/>
              <p:cNvSpPr>
                <a:spLocks/>
              </p:cNvSpPr>
              <p:nvPr/>
            </p:nvSpPr>
            <p:spPr bwMode="auto">
              <a:xfrm>
                <a:off x="1617" y="2084"/>
                <a:ext cx="384" cy="192"/>
              </a:xfrm>
              <a:custGeom>
                <a:avLst/>
                <a:gdLst>
                  <a:gd name="T0" fmla="*/ 0 w 21600"/>
                  <a:gd name="T1" fmla="*/ 0 h 21600"/>
                  <a:gd name="T2" fmla="*/ 384 w 21600"/>
                  <a:gd name="T3" fmla="*/ 192 h 21600"/>
                  <a:gd name="T4" fmla="*/ 0 w 21600"/>
                  <a:gd name="T5" fmla="*/ 192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1" name="Arc 9"/>
              <p:cNvSpPr>
                <a:spLocks/>
              </p:cNvSpPr>
              <p:nvPr/>
            </p:nvSpPr>
            <p:spPr bwMode="auto">
              <a:xfrm>
                <a:off x="1617" y="2225"/>
                <a:ext cx="384" cy="192"/>
              </a:xfrm>
              <a:custGeom>
                <a:avLst/>
                <a:gdLst>
                  <a:gd name="T0" fmla="*/ 384 w 21600"/>
                  <a:gd name="T1" fmla="*/ 0 h 21600"/>
                  <a:gd name="T2" fmla="*/ 0 w 21600"/>
                  <a:gd name="T3" fmla="*/ 192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2" name="Arc 10"/>
              <p:cNvSpPr>
                <a:spLocks/>
              </p:cNvSpPr>
              <p:nvPr/>
            </p:nvSpPr>
            <p:spPr bwMode="auto">
              <a:xfrm>
                <a:off x="1617" y="2084"/>
                <a:ext cx="48" cy="192"/>
              </a:xfrm>
              <a:custGeom>
                <a:avLst/>
                <a:gdLst>
                  <a:gd name="T0" fmla="*/ 0 w 21600"/>
                  <a:gd name="T1" fmla="*/ 0 h 21600"/>
                  <a:gd name="T2" fmla="*/ 48 w 21600"/>
                  <a:gd name="T3" fmla="*/ 192 h 21600"/>
                  <a:gd name="T4" fmla="*/ 0 w 21600"/>
                  <a:gd name="T5" fmla="*/ 192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3" name="Arc 11"/>
              <p:cNvSpPr>
                <a:spLocks/>
              </p:cNvSpPr>
              <p:nvPr/>
            </p:nvSpPr>
            <p:spPr bwMode="auto">
              <a:xfrm>
                <a:off x="1617" y="2225"/>
                <a:ext cx="48" cy="192"/>
              </a:xfrm>
              <a:custGeom>
                <a:avLst/>
                <a:gdLst>
                  <a:gd name="T0" fmla="*/ 48 w 21600"/>
                  <a:gd name="T1" fmla="*/ 0 h 21600"/>
                  <a:gd name="T2" fmla="*/ 0 w 21600"/>
                  <a:gd name="T3" fmla="*/ 192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4" name="Oval 12"/>
              <p:cNvSpPr>
                <a:spLocks noChangeArrowheads="1"/>
              </p:cNvSpPr>
              <p:nvPr/>
            </p:nvSpPr>
            <p:spPr bwMode="auto">
              <a:xfrm>
                <a:off x="1993" y="2199"/>
                <a:ext cx="88" cy="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accent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accent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accent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accent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accent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accent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accent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accent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accent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98" name="Group 13"/>
            <p:cNvGrpSpPr>
              <a:grpSpLocks/>
            </p:cNvGrpSpPr>
            <p:nvPr/>
          </p:nvGrpSpPr>
          <p:grpSpPr bwMode="auto">
            <a:xfrm>
              <a:off x="1465" y="1769"/>
              <a:ext cx="464" cy="333"/>
              <a:chOff x="1609" y="2706"/>
              <a:chExt cx="464" cy="333"/>
            </a:xfrm>
          </p:grpSpPr>
          <p:sp>
            <p:nvSpPr>
              <p:cNvPr id="115" name="Arc 14"/>
              <p:cNvSpPr>
                <a:spLocks/>
              </p:cNvSpPr>
              <p:nvPr/>
            </p:nvSpPr>
            <p:spPr bwMode="auto">
              <a:xfrm>
                <a:off x="1609" y="2706"/>
                <a:ext cx="384" cy="192"/>
              </a:xfrm>
              <a:custGeom>
                <a:avLst/>
                <a:gdLst>
                  <a:gd name="T0" fmla="*/ 0 w 21600"/>
                  <a:gd name="T1" fmla="*/ 0 h 21600"/>
                  <a:gd name="T2" fmla="*/ 384 w 21600"/>
                  <a:gd name="T3" fmla="*/ 192 h 21600"/>
                  <a:gd name="T4" fmla="*/ 0 w 21600"/>
                  <a:gd name="T5" fmla="*/ 192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6" name="Arc 15"/>
              <p:cNvSpPr>
                <a:spLocks/>
              </p:cNvSpPr>
              <p:nvPr/>
            </p:nvSpPr>
            <p:spPr bwMode="auto">
              <a:xfrm>
                <a:off x="1609" y="2847"/>
                <a:ext cx="384" cy="192"/>
              </a:xfrm>
              <a:custGeom>
                <a:avLst/>
                <a:gdLst>
                  <a:gd name="T0" fmla="*/ 384 w 21600"/>
                  <a:gd name="T1" fmla="*/ 0 h 21600"/>
                  <a:gd name="T2" fmla="*/ 0 w 21600"/>
                  <a:gd name="T3" fmla="*/ 192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7" name="Arc 16"/>
              <p:cNvSpPr>
                <a:spLocks/>
              </p:cNvSpPr>
              <p:nvPr/>
            </p:nvSpPr>
            <p:spPr bwMode="auto">
              <a:xfrm>
                <a:off x="1609" y="2706"/>
                <a:ext cx="48" cy="192"/>
              </a:xfrm>
              <a:custGeom>
                <a:avLst/>
                <a:gdLst>
                  <a:gd name="T0" fmla="*/ 0 w 21600"/>
                  <a:gd name="T1" fmla="*/ 0 h 21600"/>
                  <a:gd name="T2" fmla="*/ 48 w 21600"/>
                  <a:gd name="T3" fmla="*/ 192 h 21600"/>
                  <a:gd name="T4" fmla="*/ 0 w 21600"/>
                  <a:gd name="T5" fmla="*/ 192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lnTo>
                      <a:pt x="-1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8" name="Arc 17"/>
              <p:cNvSpPr>
                <a:spLocks/>
              </p:cNvSpPr>
              <p:nvPr/>
            </p:nvSpPr>
            <p:spPr bwMode="auto">
              <a:xfrm>
                <a:off x="1609" y="2847"/>
                <a:ext cx="48" cy="192"/>
              </a:xfrm>
              <a:custGeom>
                <a:avLst/>
                <a:gdLst>
                  <a:gd name="T0" fmla="*/ 48 w 21600"/>
                  <a:gd name="T1" fmla="*/ 0 h 21600"/>
                  <a:gd name="T2" fmla="*/ 0 w 21600"/>
                  <a:gd name="T3" fmla="*/ 192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12700" cap="rnd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19" name="Oval 18"/>
              <p:cNvSpPr>
                <a:spLocks noChangeArrowheads="1"/>
              </p:cNvSpPr>
              <p:nvPr/>
            </p:nvSpPr>
            <p:spPr bwMode="auto">
              <a:xfrm>
                <a:off x="1985" y="2821"/>
                <a:ext cx="88" cy="8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accent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accent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accent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accent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accent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accent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accent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accent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accent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TW" altLang="en-US">
                  <a:ea typeface="新細明體" panose="02020500000000000000" pitchFamily="18" charset="-120"/>
                </a:endParaRPr>
              </a:p>
            </p:txBody>
          </p:sp>
        </p:grpSp>
        <p:sp>
          <p:nvSpPr>
            <p:cNvPr id="99" name="Line 19"/>
            <p:cNvSpPr>
              <a:spLocks noChangeShapeType="1"/>
            </p:cNvSpPr>
            <p:nvPr/>
          </p:nvSpPr>
          <p:spPr bwMode="auto">
            <a:xfrm>
              <a:off x="1951" y="1306"/>
              <a:ext cx="6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0" name="Line 20"/>
            <p:cNvSpPr>
              <a:spLocks noChangeShapeType="1"/>
            </p:cNvSpPr>
            <p:nvPr/>
          </p:nvSpPr>
          <p:spPr bwMode="auto">
            <a:xfrm>
              <a:off x="1951" y="1929"/>
              <a:ext cx="6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1" name="Line 21"/>
            <p:cNvSpPr>
              <a:spLocks noChangeShapeType="1"/>
            </p:cNvSpPr>
            <p:nvPr/>
          </p:nvSpPr>
          <p:spPr bwMode="auto">
            <a:xfrm>
              <a:off x="856" y="1201"/>
              <a:ext cx="6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2" name="Line 22"/>
            <p:cNvSpPr>
              <a:spLocks noChangeShapeType="1"/>
            </p:cNvSpPr>
            <p:nvPr/>
          </p:nvSpPr>
          <p:spPr bwMode="auto">
            <a:xfrm>
              <a:off x="856" y="2034"/>
              <a:ext cx="6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" name="Line 23"/>
            <p:cNvSpPr>
              <a:spLocks noChangeShapeType="1"/>
            </p:cNvSpPr>
            <p:nvPr/>
          </p:nvSpPr>
          <p:spPr bwMode="auto">
            <a:xfrm flipH="1">
              <a:off x="1201" y="1839"/>
              <a:ext cx="30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" name="Line 24"/>
            <p:cNvSpPr>
              <a:spLocks noChangeShapeType="1"/>
            </p:cNvSpPr>
            <p:nvPr/>
          </p:nvSpPr>
          <p:spPr bwMode="auto">
            <a:xfrm flipH="1">
              <a:off x="1201" y="1396"/>
              <a:ext cx="30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" name="Line 25"/>
            <p:cNvSpPr>
              <a:spLocks noChangeShapeType="1"/>
            </p:cNvSpPr>
            <p:nvPr/>
          </p:nvSpPr>
          <p:spPr bwMode="auto">
            <a:xfrm>
              <a:off x="1190" y="1404"/>
              <a:ext cx="0" cy="1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" name="Line 26"/>
            <p:cNvSpPr>
              <a:spLocks noChangeShapeType="1"/>
            </p:cNvSpPr>
            <p:nvPr/>
          </p:nvSpPr>
          <p:spPr bwMode="auto">
            <a:xfrm>
              <a:off x="1192" y="1530"/>
              <a:ext cx="1024" cy="32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7" name="Line 27"/>
            <p:cNvSpPr>
              <a:spLocks noChangeShapeType="1"/>
            </p:cNvSpPr>
            <p:nvPr/>
          </p:nvSpPr>
          <p:spPr bwMode="auto">
            <a:xfrm flipV="1">
              <a:off x="2221" y="1852"/>
              <a:ext cx="0" cy="7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8" name="Line 28"/>
            <p:cNvSpPr>
              <a:spLocks noChangeShapeType="1"/>
            </p:cNvSpPr>
            <p:nvPr/>
          </p:nvSpPr>
          <p:spPr bwMode="auto">
            <a:xfrm flipV="1">
              <a:off x="2198" y="1307"/>
              <a:ext cx="0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9" name="Line 29"/>
            <p:cNvSpPr>
              <a:spLocks noChangeShapeType="1"/>
            </p:cNvSpPr>
            <p:nvPr/>
          </p:nvSpPr>
          <p:spPr bwMode="auto">
            <a:xfrm>
              <a:off x="1196" y="1722"/>
              <a:ext cx="0" cy="12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0" name="Line 30"/>
            <p:cNvSpPr>
              <a:spLocks noChangeShapeType="1"/>
            </p:cNvSpPr>
            <p:nvPr/>
          </p:nvSpPr>
          <p:spPr bwMode="auto">
            <a:xfrm flipV="1">
              <a:off x="1203" y="1397"/>
              <a:ext cx="994" cy="32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1" name="Rectangle 31"/>
            <p:cNvSpPr>
              <a:spLocks noChangeArrowheads="1"/>
            </p:cNvSpPr>
            <p:nvPr/>
          </p:nvSpPr>
          <p:spPr bwMode="auto">
            <a:xfrm>
              <a:off x="768" y="999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panose="02020500000000000000" pitchFamily="18" charset="-120"/>
                </a:rPr>
                <a:t>R</a:t>
              </a:r>
            </a:p>
          </p:txBody>
        </p:sp>
        <p:sp>
          <p:nvSpPr>
            <p:cNvPr id="112" name="Rectangle 32"/>
            <p:cNvSpPr>
              <a:spLocks noChangeArrowheads="1"/>
            </p:cNvSpPr>
            <p:nvPr/>
          </p:nvSpPr>
          <p:spPr bwMode="auto">
            <a:xfrm>
              <a:off x="720" y="1799"/>
              <a:ext cx="22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panose="02020500000000000000" pitchFamily="18" charset="-120"/>
                </a:rPr>
                <a:t>S</a:t>
              </a:r>
            </a:p>
          </p:txBody>
        </p:sp>
        <p:sp>
          <p:nvSpPr>
            <p:cNvPr id="113" name="Rectangle 33"/>
            <p:cNvSpPr>
              <a:spLocks noChangeArrowheads="1"/>
            </p:cNvSpPr>
            <p:nvPr/>
          </p:nvSpPr>
          <p:spPr bwMode="auto">
            <a:xfrm>
              <a:off x="2160" y="1104"/>
              <a:ext cx="2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panose="02020500000000000000" pitchFamily="18" charset="-120"/>
                </a:rPr>
                <a:t>Q</a:t>
              </a:r>
            </a:p>
          </p:txBody>
        </p:sp>
        <p:sp>
          <p:nvSpPr>
            <p:cNvPr id="114" name="Rectangle 34"/>
            <p:cNvSpPr>
              <a:spLocks noChangeArrowheads="1"/>
            </p:cNvSpPr>
            <p:nvPr/>
          </p:nvSpPr>
          <p:spPr bwMode="auto">
            <a:xfrm>
              <a:off x="2208" y="1712"/>
              <a:ext cx="32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2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panose="02020500000000000000" pitchFamily="18" charset="-120"/>
                </a:rPr>
                <a:t>Qb</a:t>
              </a:r>
            </a:p>
          </p:txBody>
        </p:sp>
      </p:grpSp>
      <p:sp>
        <p:nvSpPr>
          <p:cNvPr id="125" name="Text Box 35"/>
          <p:cNvSpPr txBox="1">
            <a:spLocks noChangeArrowheads="1"/>
          </p:cNvSpPr>
          <p:nvPr/>
        </p:nvSpPr>
        <p:spPr bwMode="auto">
          <a:xfrm>
            <a:off x="971600" y="36830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zh-TW" altLang="en-US">
                <a:solidFill>
                  <a:srgbClr val="000099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126" name="Text Box 36"/>
          <p:cNvSpPr txBox="1">
            <a:spLocks noChangeArrowheads="1"/>
          </p:cNvSpPr>
          <p:nvPr/>
        </p:nvSpPr>
        <p:spPr bwMode="auto">
          <a:xfrm>
            <a:off x="971600" y="5029200"/>
            <a:ext cx="31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zh-TW" altLang="en-US">
                <a:solidFill>
                  <a:srgbClr val="000099"/>
                </a:solidFill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127" name="Rectangle 37"/>
          <p:cNvSpPr>
            <a:spLocks noChangeArrowheads="1"/>
          </p:cNvSpPr>
          <p:nvPr/>
        </p:nvSpPr>
        <p:spPr bwMode="auto">
          <a:xfrm>
            <a:off x="4252664" y="3302000"/>
            <a:ext cx="4343400" cy="660400"/>
          </a:xfrm>
          <a:prstGeom prst="rect">
            <a:avLst/>
          </a:prstGeom>
          <a:solidFill>
            <a:srgbClr val="F3E39D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hlink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When </a:t>
            </a:r>
            <a:r>
              <a:rPr lang="en-US" altLang="zh-TW" dirty="0" smtClean="0">
                <a:solidFill>
                  <a:schemeClr val="tx1"/>
                </a:solidFill>
                <a:ea typeface="新細明體" panose="02020500000000000000" pitchFamily="18" charset="-120"/>
              </a:rPr>
              <a:t>S=R=1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changes to </a:t>
            </a:r>
            <a:r>
              <a:rPr lang="en-US" altLang="zh-TW" dirty="0" smtClean="0">
                <a:solidFill>
                  <a:schemeClr val="tx1"/>
                </a:solidFill>
                <a:ea typeface="新細明體" panose="02020500000000000000" pitchFamily="18" charset="-120"/>
              </a:rPr>
              <a:t>S=R=0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, we get an </a:t>
            </a:r>
            <a:r>
              <a:rPr lang="en-US" altLang="zh-TW" dirty="0">
                <a:solidFill>
                  <a:srgbClr val="000099"/>
                </a:solidFill>
                <a:ea typeface="新細明體" panose="02020500000000000000" pitchFamily="18" charset="-120"/>
              </a:rPr>
              <a:t>uncontrolled oscillation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(</a:t>
            </a:r>
            <a:r>
              <a:rPr lang="en-US" altLang="zh-TW" dirty="0">
                <a:solidFill>
                  <a:srgbClr val="A50021"/>
                </a:solidFill>
                <a:ea typeface="新細明體" panose="02020500000000000000" pitchFamily="18" charset="-120"/>
              </a:rPr>
              <a:t>unstable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)</a:t>
            </a:r>
          </a:p>
        </p:txBody>
      </p:sp>
      <p:sp>
        <p:nvSpPr>
          <p:cNvPr id="128" name="Rectangle 38"/>
          <p:cNvSpPr>
            <a:spLocks noChangeArrowheads="1"/>
          </p:cNvSpPr>
          <p:nvPr/>
        </p:nvSpPr>
        <p:spPr bwMode="auto">
          <a:xfrm>
            <a:off x="4405064" y="5410200"/>
            <a:ext cx="4343400" cy="660400"/>
          </a:xfrm>
          <a:prstGeom prst="rect">
            <a:avLst/>
          </a:prstGeom>
          <a:solidFill>
            <a:srgbClr val="F3E39D"/>
          </a:solidFill>
          <a:ln w="19050">
            <a:solidFill>
              <a:srgbClr val="0000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71842" dir="2700000" algn="ctr" rotWithShape="0">
                    <a:schemeClr val="hlink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TW" dirty="0">
                <a:solidFill>
                  <a:srgbClr val="A50021"/>
                </a:solidFill>
                <a:ea typeface="新細明體" panose="02020500000000000000" pitchFamily="18" charset="-120"/>
              </a:rPr>
              <a:t>Moral of the story:</a:t>
            </a:r>
            <a:br>
              <a:rPr lang="en-US" altLang="zh-TW" dirty="0">
                <a:solidFill>
                  <a:srgbClr val="A50021"/>
                </a:solidFill>
                <a:ea typeface="新細明體" panose="02020500000000000000" pitchFamily="18" charset="-120"/>
              </a:rPr>
            </a:b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 </a:t>
            </a:r>
            <a:r>
              <a:rPr lang="en-US" altLang="zh-TW" dirty="0" smtClean="0">
                <a:solidFill>
                  <a:schemeClr val="tx1"/>
                </a:solidFill>
                <a:ea typeface="新細明體" panose="02020500000000000000" pitchFamily="18" charset="-120"/>
              </a:rPr>
              <a:t>S=R=1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is bad 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  <a:sym typeface="Wingdings" panose="05000000000000000000" pitchFamily="2" charset="2"/>
              </a:rPr>
              <a:t> Make it an illegal input</a:t>
            </a:r>
            <a:endParaRPr lang="en-US" altLang="zh-TW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sp>
        <p:nvSpPr>
          <p:cNvPr id="129" name="Text Box 39"/>
          <p:cNvSpPr txBox="1">
            <a:spLocks noChangeArrowheads="1"/>
          </p:cNvSpPr>
          <p:nvPr/>
        </p:nvSpPr>
        <p:spPr bwMode="auto">
          <a:xfrm>
            <a:off x="2347664" y="385286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zh-TW" altLang="en-US">
                <a:solidFill>
                  <a:srgbClr val="000099"/>
                </a:solidFill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130" name="Text Box 40"/>
          <p:cNvSpPr txBox="1">
            <a:spLocks noChangeArrowheads="1"/>
          </p:cNvSpPr>
          <p:nvPr/>
        </p:nvSpPr>
        <p:spPr bwMode="auto">
          <a:xfrm>
            <a:off x="2347664" y="4843463"/>
            <a:ext cx="311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accent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10000"/>
              </a:spcBef>
            </a:pPr>
            <a:r>
              <a:rPr lang="zh-TW" altLang="en-US">
                <a:solidFill>
                  <a:srgbClr val="000099"/>
                </a:solidFill>
                <a:ea typeface="新細明體" panose="02020500000000000000" pitchFamily="18" charset="-120"/>
              </a:rPr>
              <a:t>0</a:t>
            </a:r>
          </a:p>
        </p:txBody>
      </p:sp>
      <p:grpSp>
        <p:nvGrpSpPr>
          <p:cNvPr id="137" name="Group 47"/>
          <p:cNvGrpSpPr>
            <a:grpSpLocks/>
          </p:cNvGrpSpPr>
          <p:nvPr/>
        </p:nvGrpSpPr>
        <p:grpSpPr bwMode="auto">
          <a:xfrm>
            <a:off x="3871664" y="3973513"/>
            <a:ext cx="914400" cy="1376362"/>
            <a:chOff x="2400" y="2503"/>
            <a:chExt cx="576" cy="867"/>
          </a:xfrm>
        </p:grpSpPr>
        <p:sp>
          <p:nvSpPr>
            <p:cNvPr id="138" name="Line 48"/>
            <p:cNvSpPr>
              <a:spLocks noChangeShapeType="1"/>
            </p:cNvSpPr>
            <p:nvPr/>
          </p:nvSpPr>
          <p:spPr bwMode="auto">
            <a:xfrm>
              <a:off x="2688" y="3312"/>
              <a:ext cx="288" cy="0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9" name="Text Box 49"/>
            <p:cNvSpPr txBox="1">
              <a:spLocks noChangeArrowheads="1"/>
            </p:cNvSpPr>
            <p:nvPr/>
          </p:nvSpPr>
          <p:spPr bwMode="auto">
            <a:xfrm>
              <a:off x="2438" y="2503"/>
              <a:ext cx="2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10000"/>
                </a:spcBef>
              </a:pPr>
              <a:r>
                <a:rPr lang="en-US" altLang="zh-TW" sz="2000" dirty="0" smtClean="0">
                  <a:solidFill>
                    <a:schemeClr val="tx1"/>
                  </a:solidFill>
                  <a:ea typeface="新細明體" panose="02020500000000000000" pitchFamily="18" charset="-120"/>
                </a:rPr>
                <a:t>S</a:t>
              </a:r>
              <a:endParaRPr lang="en-US" altLang="zh-TW" sz="20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40" name="Text Box 50"/>
            <p:cNvSpPr txBox="1">
              <a:spLocks noChangeArrowheads="1"/>
            </p:cNvSpPr>
            <p:nvPr/>
          </p:nvSpPr>
          <p:spPr bwMode="auto">
            <a:xfrm>
              <a:off x="2448" y="2736"/>
              <a:ext cx="23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10000"/>
                </a:spcBef>
              </a:pPr>
              <a:r>
                <a:rPr lang="en-US" altLang="zh-TW" sz="2000" dirty="0" smtClean="0">
                  <a:solidFill>
                    <a:schemeClr val="tx1"/>
                  </a:solidFill>
                  <a:ea typeface="新細明體" panose="02020500000000000000" pitchFamily="18" charset="-120"/>
                </a:rPr>
                <a:t>R</a:t>
              </a:r>
              <a:endParaRPr lang="en-US" altLang="zh-TW" sz="2000" dirty="0">
                <a:solidFill>
                  <a:schemeClr val="tx1"/>
                </a:solidFill>
                <a:ea typeface="新細明體" panose="02020500000000000000" pitchFamily="18" charset="-120"/>
              </a:endParaRPr>
            </a:p>
          </p:txBody>
        </p:sp>
        <p:sp>
          <p:nvSpPr>
            <p:cNvPr id="141" name="Text Box 51"/>
            <p:cNvSpPr txBox="1">
              <a:spLocks noChangeArrowheads="1"/>
            </p:cNvSpPr>
            <p:nvPr/>
          </p:nvSpPr>
          <p:spPr bwMode="auto">
            <a:xfrm>
              <a:off x="2448" y="2928"/>
              <a:ext cx="2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1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panose="02020500000000000000" pitchFamily="18" charset="-120"/>
                </a:rPr>
                <a:t>Q</a:t>
              </a:r>
            </a:p>
          </p:txBody>
        </p:sp>
        <p:sp>
          <p:nvSpPr>
            <p:cNvPr id="142" name="Text Box 52"/>
            <p:cNvSpPr txBox="1">
              <a:spLocks noChangeArrowheads="1"/>
            </p:cNvSpPr>
            <p:nvPr/>
          </p:nvSpPr>
          <p:spPr bwMode="auto">
            <a:xfrm>
              <a:off x="2400" y="3120"/>
              <a:ext cx="32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accent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10000"/>
                </a:spcBef>
              </a:pPr>
              <a:r>
                <a:rPr lang="en-US" altLang="zh-TW" sz="2000">
                  <a:solidFill>
                    <a:schemeClr val="tx1"/>
                  </a:solidFill>
                  <a:ea typeface="新細明體" panose="02020500000000000000" pitchFamily="18" charset="-120"/>
                </a:rPr>
                <a:t>Qb</a:t>
              </a:r>
            </a:p>
          </p:txBody>
        </p:sp>
        <p:sp>
          <p:nvSpPr>
            <p:cNvPr id="143" name="Line 53"/>
            <p:cNvSpPr>
              <a:spLocks noChangeShapeType="1"/>
            </p:cNvSpPr>
            <p:nvPr/>
          </p:nvSpPr>
          <p:spPr bwMode="auto">
            <a:xfrm>
              <a:off x="2688" y="2592"/>
              <a:ext cx="288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4" name="Line 54"/>
            <p:cNvSpPr>
              <a:spLocks noChangeShapeType="1"/>
            </p:cNvSpPr>
            <p:nvPr/>
          </p:nvSpPr>
          <p:spPr bwMode="auto">
            <a:xfrm>
              <a:off x="2688" y="2784"/>
              <a:ext cx="288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5" name="Line 55"/>
            <p:cNvSpPr>
              <a:spLocks noChangeShapeType="1"/>
            </p:cNvSpPr>
            <p:nvPr/>
          </p:nvSpPr>
          <p:spPr bwMode="auto">
            <a:xfrm>
              <a:off x="2688" y="3120"/>
              <a:ext cx="288" cy="0"/>
            </a:xfrm>
            <a:prstGeom prst="line">
              <a:avLst/>
            </a:prstGeom>
            <a:noFill/>
            <a:ln w="19050">
              <a:solidFill>
                <a:srgbClr val="0066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48" name="Group 58"/>
          <p:cNvGrpSpPr>
            <a:grpSpLocks/>
          </p:cNvGrpSpPr>
          <p:nvPr/>
        </p:nvGrpSpPr>
        <p:grpSpPr bwMode="auto">
          <a:xfrm>
            <a:off x="4938464" y="4343400"/>
            <a:ext cx="152400" cy="914400"/>
            <a:chOff x="3168" y="2736"/>
            <a:chExt cx="96" cy="576"/>
          </a:xfrm>
        </p:grpSpPr>
        <p:sp>
          <p:nvSpPr>
            <p:cNvPr id="149" name="Line 59"/>
            <p:cNvSpPr>
              <a:spLocks noChangeShapeType="1"/>
            </p:cNvSpPr>
            <p:nvPr/>
          </p:nvSpPr>
          <p:spPr bwMode="auto">
            <a:xfrm>
              <a:off x="3168" y="2976"/>
              <a:ext cx="0" cy="144"/>
            </a:xfrm>
            <a:prstGeom prst="line">
              <a:avLst/>
            </a:prstGeom>
            <a:noFill/>
            <a:ln w="19050">
              <a:solidFill>
                <a:srgbClr val="0066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0" name="Line 60"/>
            <p:cNvSpPr>
              <a:spLocks noChangeShapeType="1"/>
            </p:cNvSpPr>
            <p:nvPr/>
          </p:nvSpPr>
          <p:spPr bwMode="auto">
            <a:xfrm>
              <a:off x="3168" y="3120"/>
              <a:ext cx="96" cy="0"/>
            </a:xfrm>
            <a:prstGeom prst="line">
              <a:avLst/>
            </a:prstGeom>
            <a:noFill/>
            <a:ln w="19050">
              <a:solidFill>
                <a:srgbClr val="0066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" name="Line 61"/>
            <p:cNvSpPr>
              <a:spLocks noChangeShapeType="1"/>
            </p:cNvSpPr>
            <p:nvPr/>
          </p:nvSpPr>
          <p:spPr bwMode="auto">
            <a:xfrm>
              <a:off x="3168" y="3168"/>
              <a:ext cx="0" cy="144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2" name="Line 62"/>
            <p:cNvSpPr>
              <a:spLocks noChangeShapeType="1"/>
            </p:cNvSpPr>
            <p:nvPr/>
          </p:nvSpPr>
          <p:spPr bwMode="auto">
            <a:xfrm>
              <a:off x="3168" y="3312"/>
              <a:ext cx="96" cy="0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3" name="Line 63"/>
            <p:cNvSpPr>
              <a:spLocks noChangeShapeType="1"/>
            </p:cNvSpPr>
            <p:nvPr/>
          </p:nvSpPr>
          <p:spPr bwMode="auto">
            <a:xfrm>
              <a:off x="3168" y="2928"/>
              <a:ext cx="96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4" name="Line 64"/>
            <p:cNvSpPr>
              <a:spLocks noChangeShapeType="1"/>
            </p:cNvSpPr>
            <p:nvPr/>
          </p:nvSpPr>
          <p:spPr bwMode="auto">
            <a:xfrm>
              <a:off x="3168" y="2736"/>
              <a:ext cx="96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55" name="Group 65"/>
          <p:cNvGrpSpPr>
            <a:grpSpLocks/>
          </p:cNvGrpSpPr>
          <p:nvPr/>
        </p:nvGrpSpPr>
        <p:grpSpPr bwMode="auto">
          <a:xfrm>
            <a:off x="5090864" y="4343400"/>
            <a:ext cx="152400" cy="914400"/>
            <a:chOff x="3264" y="2736"/>
            <a:chExt cx="96" cy="576"/>
          </a:xfrm>
        </p:grpSpPr>
        <p:sp>
          <p:nvSpPr>
            <p:cNvPr id="156" name="Line 66"/>
            <p:cNvSpPr>
              <a:spLocks noChangeShapeType="1"/>
            </p:cNvSpPr>
            <p:nvPr/>
          </p:nvSpPr>
          <p:spPr bwMode="auto">
            <a:xfrm>
              <a:off x="3264" y="2976"/>
              <a:ext cx="0" cy="144"/>
            </a:xfrm>
            <a:prstGeom prst="line">
              <a:avLst/>
            </a:prstGeom>
            <a:noFill/>
            <a:ln w="19050">
              <a:solidFill>
                <a:srgbClr val="0066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7" name="Line 67"/>
            <p:cNvSpPr>
              <a:spLocks noChangeShapeType="1"/>
            </p:cNvSpPr>
            <p:nvPr/>
          </p:nvSpPr>
          <p:spPr bwMode="auto">
            <a:xfrm>
              <a:off x="3264" y="2976"/>
              <a:ext cx="96" cy="0"/>
            </a:xfrm>
            <a:prstGeom prst="line">
              <a:avLst/>
            </a:prstGeom>
            <a:noFill/>
            <a:ln w="19050">
              <a:solidFill>
                <a:srgbClr val="0066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8" name="Line 68"/>
            <p:cNvSpPr>
              <a:spLocks noChangeShapeType="1"/>
            </p:cNvSpPr>
            <p:nvPr/>
          </p:nvSpPr>
          <p:spPr bwMode="auto">
            <a:xfrm>
              <a:off x="3264" y="3168"/>
              <a:ext cx="0" cy="144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9" name="Line 69"/>
            <p:cNvSpPr>
              <a:spLocks noChangeShapeType="1"/>
            </p:cNvSpPr>
            <p:nvPr/>
          </p:nvSpPr>
          <p:spPr bwMode="auto">
            <a:xfrm>
              <a:off x="3264" y="3168"/>
              <a:ext cx="96" cy="0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0" name="Line 70"/>
            <p:cNvSpPr>
              <a:spLocks noChangeShapeType="1"/>
            </p:cNvSpPr>
            <p:nvPr/>
          </p:nvSpPr>
          <p:spPr bwMode="auto">
            <a:xfrm>
              <a:off x="3264" y="2928"/>
              <a:ext cx="96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1" name="Line 71"/>
            <p:cNvSpPr>
              <a:spLocks noChangeShapeType="1"/>
            </p:cNvSpPr>
            <p:nvPr/>
          </p:nvSpPr>
          <p:spPr bwMode="auto">
            <a:xfrm>
              <a:off x="3264" y="2736"/>
              <a:ext cx="96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162" name="Group 72"/>
          <p:cNvGrpSpPr>
            <a:grpSpLocks/>
          </p:cNvGrpSpPr>
          <p:nvPr/>
        </p:nvGrpSpPr>
        <p:grpSpPr bwMode="auto">
          <a:xfrm>
            <a:off x="5243264" y="4343400"/>
            <a:ext cx="2895600" cy="914400"/>
            <a:chOff x="3264" y="2736"/>
            <a:chExt cx="1824" cy="576"/>
          </a:xfrm>
        </p:grpSpPr>
        <p:grpSp>
          <p:nvGrpSpPr>
            <p:cNvPr id="163" name="Group 73"/>
            <p:cNvGrpSpPr>
              <a:grpSpLocks/>
            </p:cNvGrpSpPr>
            <p:nvPr/>
          </p:nvGrpSpPr>
          <p:grpSpPr bwMode="auto">
            <a:xfrm>
              <a:off x="3360" y="2736"/>
              <a:ext cx="1728" cy="576"/>
              <a:chOff x="3456" y="2736"/>
              <a:chExt cx="1728" cy="576"/>
            </a:xfrm>
          </p:grpSpPr>
          <p:sp>
            <p:nvSpPr>
              <p:cNvPr id="171" name="Line 74"/>
              <p:cNvSpPr>
                <a:spLocks noChangeShapeType="1"/>
              </p:cNvSpPr>
              <p:nvPr/>
            </p:nvSpPr>
            <p:spPr bwMode="auto">
              <a:xfrm>
                <a:off x="3456" y="2976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2" name="Line 75"/>
              <p:cNvSpPr>
                <a:spLocks noChangeShapeType="1"/>
              </p:cNvSpPr>
              <p:nvPr/>
            </p:nvSpPr>
            <p:spPr bwMode="auto">
              <a:xfrm>
                <a:off x="3456" y="2976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3" name="Line 76"/>
              <p:cNvSpPr>
                <a:spLocks noChangeShapeType="1"/>
              </p:cNvSpPr>
              <p:nvPr/>
            </p:nvSpPr>
            <p:spPr bwMode="auto">
              <a:xfrm>
                <a:off x="3552" y="2976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4" name="Line 77"/>
              <p:cNvSpPr>
                <a:spLocks noChangeShapeType="1"/>
              </p:cNvSpPr>
              <p:nvPr/>
            </p:nvSpPr>
            <p:spPr bwMode="auto">
              <a:xfrm>
                <a:off x="3552" y="312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5" name="Line 78"/>
              <p:cNvSpPr>
                <a:spLocks noChangeShapeType="1"/>
              </p:cNvSpPr>
              <p:nvPr/>
            </p:nvSpPr>
            <p:spPr bwMode="auto">
              <a:xfrm>
                <a:off x="3648" y="2976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6" name="Line 79"/>
              <p:cNvSpPr>
                <a:spLocks noChangeShapeType="1"/>
              </p:cNvSpPr>
              <p:nvPr/>
            </p:nvSpPr>
            <p:spPr bwMode="auto">
              <a:xfrm>
                <a:off x="3648" y="2976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7" name="Line 80"/>
              <p:cNvSpPr>
                <a:spLocks noChangeShapeType="1"/>
              </p:cNvSpPr>
              <p:nvPr/>
            </p:nvSpPr>
            <p:spPr bwMode="auto">
              <a:xfrm>
                <a:off x="3744" y="2976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8" name="Line 81"/>
              <p:cNvSpPr>
                <a:spLocks noChangeShapeType="1"/>
              </p:cNvSpPr>
              <p:nvPr/>
            </p:nvSpPr>
            <p:spPr bwMode="auto">
              <a:xfrm>
                <a:off x="3744" y="312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9" name="Line 82"/>
              <p:cNvSpPr>
                <a:spLocks noChangeShapeType="1"/>
              </p:cNvSpPr>
              <p:nvPr/>
            </p:nvSpPr>
            <p:spPr bwMode="auto">
              <a:xfrm>
                <a:off x="3840" y="2976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0" name="Line 83"/>
              <p:cNvSpPr>
                <a:spLocks noChangeShapeType="1"/>
              </p:cNvSpPr>
              <p:nvPr/>
            </p:nvSpPr>
            <p:spPr bwMode="auto">
              <a:xfrm>
                <a:off x="3840" y="2976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1" name="Line 84"/>
              <p:cNvSpPr>
                <a:spLocks noChangeShapeType="1"/>
              </p:cNvSpPr>
              <p:nvPr/>
            </p:nvSpPr>
            <p:spPr bwMode="auto">
              <a:xfrm>
                <a:off x="3936" y="2976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2" name="Line 85"/>
              <p:cNvSpPr>
                <a:spLocks noChangeShapeType="1"/>
              </p:cNvSpPr>
              <p:nvPr/>
            </p:nvSpPr>
            <p:spPr bwMode="auto">
              <a:xfrm>
                <a:off x="3936" y="312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3" name="Line 86"/>
              <p:cNvSpPr>
                <a:spLocks noChangeShapeType="1"/>
              </p:cNvSpPr>
              <p:nvPr/>
            </p:nvSpPr>
            <p:spPr bwMode="auto">
              <a:xfrm>
                <a:off x="4032" y="2976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4" name="Line 87"/>
              <p:cNvSpPr>
                <a:spLocks noChangeShapeType="1"/>
              </p:cNvSpPr>
              <p:nvPr/>
            </p:nvSpPr>
            <p:spPr bwMode="auto">
              <a:xfrm>
                <a:off x="4032" y="2976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5" name="Line 88"/>
              <p:cNvSpPr>
                <a:spLocks noChangeShapeType="1"/>
              </p:cNvSpPr>
              <p:nvPr/>
            </p:nvSpPr>
            <p:spPr bwMode="auto">
              <a:xfrm>
                <a:off x="4128" y="2976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6" name="Line 89"/>
              <p:cNvSpPr>
                <a:spLocks noChangeShapeType="1"/>
              </p:cNvSpPr>
              <p:nvPr/>
            </p:nvSpPr>
            <p:spPr bwMode="auto">
              <a:xfrm>
                <a:off x="4128" y="312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7" name="Line 90"/>
              <p:cNvSpPr>
                <a:spLocks noChangeShapeType="1"/>
              </p:cNvSpPr>
              <p:nvPr/>
            </p:nvSpPr>
            <p:spPr bwMode="auto">
              <a:xfrm>
                <a:off x="4224" y="2976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8" name="Line 91"/>
              <p:cNvSpPr>
                <a:spLocks noChangeShapeType="1"/>
              </p:cNvSpPr>
              <p:nvPr/>
            </p:nvSpPr>
            <p:spPr bwMode="auto">
              <a:xfrm>
                <a:off x="4224" y="2976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9" name="Line 92"/>
              <p:cNvSpPr>
                <a:spLocks noChangeShapeType="1"/>
              </p:cNvSpPr>
              <p:nvPr/>
            </p:nvSpPr>
            <p:spPr bwMode="auto">
              <a:xfrm>
                <a:off x="4320" y="2976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0" name="Line 93"/>
              <p:cNvSpPr>
                <a:spLocks noChangeShapeType="1"/>
              </p:cNvSpPr>
              <p:nvPr/>
            </p:nvSpPr>
            <p:spPr bwMode="auto">
              <a:xfrm>
                <a:off x="4320" y="312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1" name="Line 94"/>
              <p:cNvSpPr>
                <a:spLocks noChangeShapeType="1"/>
              </p:cNvSpPr>
              <p:nvPr/>
            </p:nvSpPr>
            <p:spPr bwMode="auto">
              <a:xfrm>
                <a:off x="4416" y="2976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2" name="Line 95"/>
              <p:cNvSpPr>
                <a:spLocks noChangeShapeType="1"/>
              </p:cNvSpPr>
              <p:nvPr/>
            </p:nvSpPr>
            <p:spPr bwMode="auto">
              <a:xfrm>
                <a:off x="4416" y="2976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3" name="Line 96"/>
              <p:cNvSpPr>
                <a:spLocks noChangeShapeType="1"/>
              </p:cNvSpPr>
              <p:nvPr/>
            </p:nvSpPr>
            <p:spPr bwMode="auto">
              <a:xfrm>
                <a:off x="4512" y="2976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4" name="Line 97"/>
              <p:cNvSpPr>
                <a:spLocks noChangeShapeType="1"/>
              </p:cNvSpPr>
              <p:nvPr/>
            </p:nvSpPr>
            <p:spPr bwMode="auto">
              <a:xfrm>
                <a:off x="4512" y="312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5" name="Line 98"/>
              <p:cNvSpPr>
                <a:spLocks noChangeShapeType="1"/>
              </p:cNvSpPr>
              <p:nvPr/>
            </p:nvSpPr>
            <p:spPr bwMode="auto">
              <a:xfrm>
                <a:off x="4608" y="2976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6" name="Line 99"/>
              <p:cNvSpPr>
                <a:spLocks noChangeShapeType="1"/>
              </p:cNvSpPr>
              <p:nvPr/>
            </p:nvSpPr>
            <p:spPr bwMode="auto">
              <a:xfrm>
                <a:off x="4608" y="2976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7" name="Line 100"/>
              <p:cNvSpPr>
                <a:spLocks noChangeShapeType="1"/>
              </p:cNvSpPr>
              <p:nvPr/>
            </p:nvSpPr>
            <p:spPr bwMode="auto">
              <a:xfrm>
                <a:off x="4704" y="2976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8" name="Line 101"/>
              <p:cNvSpPr>
                <a:spLocks noChangeShapeType="1"/>
              </p:cNvSpPr>
              <p:nvPr/>
            </p:nvSpPr>
            <p:spPr bwMode="auto">
              <a:xfrm>
                <a:off x="4704" y="312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9" name="Line 102"/>
              <p:cNvSpPr>
                <a:spLocks noChangeShapeType="1"/>
              </p:cNvSpPr>
              <p:nvPr/>
            </p:nvSpPr>
            <p:spPr bwMode="auto">
              <a:xfrm>
                <a:off x="4800" y="2976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0" name="Line 103"/>
              <p:cNvSpPr>
                <a:spLocks noChangeShapeType="1"/>
              </p:cNvSpPr>
              <p:nvPr/>
            </p:nvSpPr>
            <p:spPr bwMode="auto">
              <a:xfrm>
                <a:off x="4800" y="2976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1" name="Line 104"/>
              <p:cNvSpPr>
                <a:spLocks noChangeShapeType="1"/>
              </p:cNvSpPr>
              <p:nvPr/>
            </p:nvSpPr>
            <p:spPr bwMode="auto">
              <a:xfrm>
                <a:off x="4896" y="2976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2" name="Line 105"/>
              <p:cNvSpPr>
                <a:spLocks noChangeShapeType="1"/>
              </p:cNvSpPr>
              <p:nvPr/>
            </p:nvSpPr>
            <p:spPr bwMode="auto">
              <a:xfrm>
                <a:off x="4896" y="312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3" name="Line 106"/>
              <p:cNvSpPr>
                <a:spLocks noChangeShapeType="1"/>
              </p:cNvSpPr>
              <p:nvPr/>
            </p:nvSpPr>
            <p:spPr bwMode="auto">
              <a:xfrm>
                <a:off x="4992" y="2976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4" name="Line 107"/>
              <p:cNvSpPr>
                <a:spLocks noChangeShapeType="1"/>
              </p:cNvSpPr>
              <p:nvPr/>
            </p:nvSpPr>
            <p:spPr bwMode="auto">
              <a:xfrm>
                <a:off x="4992" y="2976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5" name="Line 108"/>
              <p:cNvSpPr>
                <a:spLocks noChangeShapeType="1"/>
              </p:cNvSpPr>
              <p:nvPr/>
            </p:nvSpPr>
            <p:spPr bwMode="auto">
              <a:xfrm>
                <a:off x="5088" y="2976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6" name="Line 109"/>
              <p:cNvSpPr>
                <a:spLocks noChangeShapeType="1"/>
              </p:cNvSpPr>
              <p:nvPr/>
            </p:nvSpPr>
            <p:spPr bwMode="auto">
              <a:xfrm>
                <a:off x="5088" y="312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7" name="Line 110"/>
              <p:cNvSpPr>
                <a:spLocks noChangeShapeType="1"/>
              </p:cNvSpPr>
              <p:nvPr/>
            </p:nvSpPr>
            <p:spPr bwMode="auto">
              <a:xfrm>
                <a:off x="3456" y="3168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8" name="Line 111"/>
              <p:cNvSpPr>
                <a:spLocks noChangeShapeType="1"/>
              </p:cNvSpPr>
              <p:nvPr/>
            </p:nvSpPr>
            <p:spPr bwMode="auto">
              <a:xfrm>
                <a:off x="3456" y="316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09" name="Line 112"/>
              <p:cNvSpPr>
                <a:spLocks noChangeShapeType="1"/>
              </p:cNvSpPr>
              <p:nvPr/>
            </p:nvSpPr>
            <p:spPr bwMode="auto">
              <a:xfrm>
                <a:off x="3552" y="3168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0" name="Line 113"/>
              <p:cNvSpPr>
                <a:spLocks noChangeShapeType="1"/>
              </p:cNvSpPr>
              <p:nvPr/>
            </p:nvSpPr>
            <p:spPr bwMode="auto">
              <a:xfrm>
                <a:off x="3552" y="331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1" name="Line 114"/>
              <p:cNvSpPr>
                <a:spLocks noChangeShapeType="1"/>
              </p:cNvSpPr>
              <p:nvPr/>
            </p:nvSpPr>
            <p:spPr bwMode="auto">
              <a:xfrm>
                <a:off x="3648" y="3168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2" name="Line 115"/>
              <p:cNvSpPr>
                <a:spLocks noChangeShapeType="1"/>
              </p:cNvSpPr>
              <p:nvPr/>
            </p:nvSpPr>
            <p:spPr bwMode="auto">
              <a:xfrm>
                <a:off x="3648" y="316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3" name="Line 116"/>
              <p:cNvSpPr>
                <a:spLocks noChangeShapeType="1"/>
              </p:cNvSpPr>
              <p:nvPr/>
            </p:nvSpPr>
            <p:spPr bwMode="auto">
              <a:xfrm>
                <a:off x="3744" y="3168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4" name="Line 117"/>
              <p:cNvSpPr>
                <a:spLocks noChangeShapeType="1"/>
              </p:cNvSpPr>
              <p:nvPr/>
            </p:nvSpPr>
            <p:spPr bwMode="auto">
              <a:xfrm>
                <a:off x="3744" y="331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5" name="Line 118"/>
              <p:cNvSpPr>
                <a:spLocks noChangeShapeType="1"/>
              </p:cNvSpPr>
              <p:nvPr/>
            </p:nvSpPr>
            <p:spPr bwMode="auto">
              <a:xfrm>
                <a:off x="3840" y="3168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6" name="Line 119"/>
              <p:cNvSpPr>
                <a:spLocks noChangeShapeType="1"/>
              </p:cNvSpPr>
              <p:nvPr/>
            </p:nvSpPr>
            <p:spPr bwMode="auto">
              <a:xfrm>
                <a:off x="3840" y="316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7" name="Line 120"/>
              <p:cNvSpPr>
                <a:spLocks noChangeShapeType="1"/>
              </p:cNvSpPr>
              <p:nvPr/>
            </p:nvSpPr>
            <p:spPr bwMode="auto">
              <a:xfrm>
                <a:off x="3936" y="3168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8" name="Line 121"/>
              <p:cNvSpPr>
                <a:spLocks noChangeShapeType="1"/>
              </p:cNvSpPr>
              <p:nvPr/>
            </p:nvSpPr>
            <p:spPr bwMode="auto">
              <a:xfrm>
                <a:off x="3936" y="331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19" name="Line 122"/>
              <p:cNvSpPr>
                <a:spLocks noChangeShapeType="1"/>
              </p:cNvSpPr>
              <p:nvPr/>
            </p:nvSpPr>
            <p:spPr bwMode="auto">
              <a:xfrm>
                <a:off x="4032" y="3168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0" name="Line 123"/>
              <p:cNvSpPr>
                <a:spLocks noChangeShapeType="1"/>
              </p:cNvSpPr>
              <p:nvPr/>
            </p:nvSpPr>
            <p:spPr bwMode="auto">
              <a:xfrm>
                <a:off x="4032" y="316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1" name="Line 124"/>
              <p:cNvSpPr>
                <a:spLocks noChangeShapeType="1"/>
              </p:cNvSpPr>
              <p:nvPr/>
            </p:nvSpPr>
            <p:spPr bwMode="auto">
              <a:xfrm>
                <a:off x="4128" y="3168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2" name="Line 125"/>
              <p:cNvSpPr>
                <a:spLocks noChangeShapeType="1"/>
              </p:cNvSpPr>
              <p:nvPr/>
            </p:nvSpPr>
            <p:spPr bwMode="auto">
              <a:xfrm>
                <a:off x="4128" y="331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3" name="Line 126"/>
              <p:cNvSpPr>
                <a:spLocks noChangeShapeType="1"/>
              </p:cNvSpPr>
              <p:nvPr/>
            </p:nvSpPr>
            <p:spPr bwMode="auto">
              <a:xfrm>
                <a:off x="4224" y="3168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4" name="Line 127"/>
              <p:cNvSpPr>
                <a:spLocks noChangeShapeType="1"/>
              </p:cNvSpPr>
              <p:nvPr/>
            </p:nvSpPr>
            <p:spPr bwMode="auto">
              <a:xfrm>
                <a:off x="4224" y="316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5" name="Line 128"/>
              <p:cNvSpPr>
                <a:spLocks noChangeShapeType="1"/>
              </p:cNvSpPr>
              <p:nvPr/>
            </p:nvSpPr>
            <p:spPr bwMode="auto">
              <a:xfrm>
                <a:off x="4320" y="3168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6" name="Line 129"/>
              <p:cNvSpPr>
                <a:spLocks noChangeShapeType="1"/>
              </p:cNvSpPr>
              <p:nvPr/>
            </p:nvSpPr>
            <p:spPr bwMode="auto">
              <a:xfrm>
                <a:off x="4320" y="331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7" name="Line 130"/>
              <p:cNvSpPr>
                <a:spLocks noChangeShapeType="1"/>
              </p:cNvSpPr>
              <p:nvPr/>
            </p:nvSpPr>
            <p:spPr bwMode="auto">
              <a:xfrm>
                <a:off x="4416" y="3168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8" name="Line 131"/>
              <p:cNvSpPr>
                <a:spLocks noChangeShapeType="1"/>
              </p:cNvSpPr>
              <p:nvPr/>
            </p:nvSpPr>
            <p:spPr bwMode="auto">
              <a:xfrm>
                <a:off x="4416" y="316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9" name="Line 132"/>
              <p:cNvSpPr>
                <a:spLocks noChangeShapeType="1"/>
              </p:cNvSpPr>
              <p:nvPr/>
            </p:nvSpPr>
            <p:spPr bwMode="auto">
              <a:xfrm>
                <a:off x="4512" y="3168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0" name="Line 133"/>
              <p:cNvSpPr>
                <a:spLocks noChangeShapeType="1"/>
              </p:cNvSpPr>
              <p:nvPr/>
            </p:nvSpPr>
            <p:spPr bwMode="auto">
              <a:xfrm>
                <a:off x="4512" y="331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1" name="Line 134"/>
              <p:cNvSpPr>
                <a:spLocks noChangeShapeType="1"/>
              </p:cNvSpPr>
              <p:nvPr/>
            </p:nvSpPr>
            <p:spPr bwMode="auto">
              <a:xfrm>
                <a:off x="4608" y="3168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2" name="Line 135"/>
              <p:cNvSpPr>
                <a:spLocks noChangeShapeType="1"/>
              </p:cNvSpPr>
              <p:nvPr/>
            </p:nvSpPr>
            <p:spPr bwMode="auto">
              <a:xfrm>
                <a:off x="4608" y="316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3" name="Line 136"/>
              <p:cNvSpPr>
                <a:spLocks noChangeShapeType="1"/>
              </p:cNvSpPr>
              <p:nvPr/>
            </p:nvSpPr>
            <p:spPr bwMode="auto">
              <a:xfrm>
                <a:off x="4704" y="3168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4" name="Line 137"/>
              <p:cNvSpPr>
                <a:spLocks noChangeShapeType="1"/>
              </p:cNvSpPr>
              <p:nvPr/>
            </p:nvSpPr>
            <p:spPr bwMode="auto">
              <a:xfrm>
                <a:off x="4704" y="331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5" name="Line 138"/>
              <p:cNvSpPr>
                <a:spLocks noChangeShapeType="1"/>
              </p:cNvSpPr>
              <p:nvPr/>
            </p:nvSpPr>
            <p:spPr bwMode="auto">
              <a:xfrm>
                <a:off x="4800" y="3168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6" name="Line 139"/>
              <p:cNvSpPr>
                <a:spLocks noChangeShapeType="1"/>
              </p:cNvSpPr>
              <p:nvPr/>
            </p:nvSpPr>
            <p:spPr bwMode="auto">
              <a:xfrm>
                <a:off x="4800" y="316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7" name="Line 140"/>
              <p:cNvSpPr>
                <a:spLocks noChangeShapeType="1"/>
              </p:cNvSpPr>
              <p:nvPr/>
            </p:nvSpPr>
            <p:spPr bwMode="auto">
              <a:xfrm>
                <a:off x="4896" y="3168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8" name="Line 141"/>
              <p:cNvSpPr>
                <a:spLocks noChangeShapeType="1"/>
              </p:cNvSpPr>
              <p:nvPr/>
            </p:nvSpPr>
            <p:spPr bwMode="auto">
              <a:xfrm>
                <a:off x="4896" y="331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9" name="Line 142"/>
              <p:cNvSpPr>
                <a:spLocks noChangeShapeType="1"/>
              </p:cNvSpPr>
              <p:nvPr/>
            </p:nvSpPr>
            <p:spPr bwMode="auto">
              <a:xfrm>
                <a:off x="4992" y="3168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0" name="Line 143"/>
              <p:cNvSpPr>
                <a:spLocks noChangeShapeType="1"/>
              </p:cNvSpPr>
              <p:nvPr/>
            </p:nvSpPr>
            <p:spPr bwMode="auto">
              <a:xfrm>
                <a:off x="4992" y="316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1" name="Line 144"/>
              <p:cNvSpPr>
                <a:spLocks noChangeShapeType="1"/>
              </p:cNvSpPr>
              <p:nvPr/>
            </p:nvSpPr>
            <p:spPr bwMode="auto">
              <a:xfrm>
                <a:off x="5088" y="3168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2" name="Line 145"/>
              <p:cNvSpPr>
                <a:spLocks noChangeShapeType="1"/>
              </p:cNvSpPr>
              <p:nvPr/>
            </p:nvSpPr>
            <p:spPr bwMode="auto">
              <a:xfrm>
                <a:off x="5088" y="331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3" name="Line 146"/>
              <p:cNvSpPr>
                <a:spLocks noChangeShapeType="1"/>
              </p:cNvSpPr>
              <p:nvPr/>
            </p:nvSpPr>
            <p:spPr bwMode="auto">
              <a:xfrm>
                <a:off x="3456" y="2928"/>
                <a:ext cx="1728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44" name="Line 147"/>
              <p:cNvSpPr>
                <a:spLocks noChangeShapeType="1"/>
              </p:cNvSpPr>
              <p:nvPr/>
            </p:nvSpPr>
            <p:spPr bwMode="auto">
              <a:xfrm>
                <a:off x="3456" y="2736"/>
                <a:ext cx="1728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grpSp>
          <p:nvGrpSpPr>
            <p:cNvPr id="164" name="Group 148"/>
            <p:cNvGrpSpPr>
              <a:grpSpLocks/>
            </p:cNvGrpSpPr>
            <p:nvPr/>
          </p:nvGrpSpPr>
          <p:grpSpPr bwMode="auto">
            <a:xfrm>
              <a:off x="3264" y="2736"/>
              <a:ext cx="96" cy="576"/>
              <a:chOff x="3360" y="2736"/>
              <a:chExt cx="96" cy="576"/>
            </a:xfrm>
          </p:grpSpPr>
          <p:sp>
            <p:nvSpPr>
              <p:cNvPr id="165" name="Line 149"/>
              <p:cNvSpPr>
                <a:spLocks noChangeShapeType="1"/>
              </p:cNvSpPr>
              <p:nvPr/>
            </p:nvSpPr>
            <p:spPr bwMode="auto">
              <a:xfrm>
                <a:off x="3360" y="2976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6" name="Line 150"/>
              <p:cNvSpPr>
                <a:spLocks noChangeShapeType="1"/>
              </p:cNvSpPr>
              <p:nvPr/>
            </p:nvSpPr>
            <p:spPr bwMode="auto">
              <a:xfrm>
                <a:off x="3360" y="3120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66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7" name="Line 151"/>
              <p:cNvSpPr>
                <a:spLocks noChangeShapeType="1"/>
              </p:cNvSpPr>
              <p:nvPr/>
            </p:nvSpPr>
            <p:spPr bwMode="auto">
              <a:xfrm>
                <a:off x="3360" y="3168"/>
                <a:ext cx="0" cy="144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8" name="Line 152"/>
              <p:cNvSpPr>
                <a:spLocks noChangeShapeType="1"/>
              </p:cNvSpPr>
              <p:nvPr/>
            </p:nvSpPr>
            <p:spPr bwMode="auto">
              <a:xfrm>
                <a:off x="3360" y="3312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A5002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69" name="Line 153"/>
              <p:cNvSpPr>
                <a:spLocks noChangeShapeType="1"/>
              </p:cNvSpPr>
              <p:nvPr/>
            </p:nvSpPr>
            <p:spPr bwMode="auto">
              <a:xfrm>
                <a:off x="3360" y="2736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70" name="Line 154"/>
              <p:cNvSpPr>
                <a:spLocks noChangeShapeType="1"/>
              </p:cNvSpPr>
              <p:nvPr/>
            </p:nvSpPr>
            <p:spPr bwMode="auto">
              <a:xfrm>
                <a:off x="3360" y="2928"/>
                <a:ext cx="96" cy="0"/>
              </a:xfrm>
              <a:prstGeom prst="line">
                <a:avLst/>
              </a:prstGeom>
              <a:noFill/>
              <a:ln w="19050">
                <a:solidFill>
                  <a:srgbClr val="000099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</p:grpSp>
      <p:grpSp>
        <p:nvGrpSpPr>
          <p:cNvPr id="245" name="Group 155"/>
          <p:cNvGrpSpPr>
            <a:grpSpLocks/>
          </p:cNvGrpSpPr>
          <p:nvPr/>
        </p:nvGrpSpPr>
        <p:grpSpPr bwMode="auto">
          <a:xfrm>
            <a:off x="4786064" y="4114800"/>
            <a:ext cx="152400" cy="1143000"/>
            <a:chOff x="2976" y="2592"/>
            <a:chExt cx="96" cy="720"/>
          </a:xfrm>
        </p:grpSpPr>
        <p:sp>
          <p:nvSpPr>
            <p:cNvPr id="246" name="Line 156"/>
            <p:cNvSpPr>
              <a:spLocks noChangeShapeType="1"/>
            </p:cNvSpPr>
            <p:nvPr/>
          </p:nvSpPr>
          <p:spPr bwMode="auto">
            <a:xfrm>
              <a:off x="2976" y="2976"/>
              <a:ext cx="0" cy="144"/>
            </a:xfrm>
            <a:prstGeom prst="line">
              <a:avLst/>
            </a:prstGeom>
            <a:noFill/>
            <a:ln w="19050">
              <a:solidFill>
                <a:srgbClr val="0066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7" name="Line 157"/>
            <p:cNvSpPr>
              <a:spLocks noChangeShapeType="1"/>
            </p:cNvSpPr>
            <p:nvPr/>
          </p:nvSpPr>
          <p:spPr bwMode="auto">
            <a:xfrm>
              <a:off x="2976" y="2976"/>
              <a:ext cx="96" cy="0"/>
            </a:xfrm>
            <a:prstGeom prst="line">
              <a:avLst/>
            </a:prstGeom>
            <a:noFill/>
            <a:ln w="19050">
              <a:solidFill>
                <a:srgbClr val="0066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8" name="Line 158"/>
            <p:cNvSpPr>
              <a:spLocks noChangeShapeType="1"/>
            </p:cNvSpPr>
            <p:nvPr/>
          </p:nvSpPr>
          <p:spPr bwMode="auto">
            <a:xfrm>
              <a:off x="2976" y="3168"/>
              <a:ext cx="0" cy="144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9" name="Line 159"/>
            <p:cNvSpPr>
              <a:spLocks noChangeShapeType="1"/>
            </p:cNvSpPr>
            <p:nvPr/>
          </p:nvSpPr>
          <p:spPr bwMode="auto">
            <a:xfrm>
              <a:off x="2976" y="3168"/>
              <a:ext cx="96" cy="0"/>
            </a:xfrm>
            <a:prstGeom prst="line">
              <a:avLst/>
            </a:prstGeom>
            <a:noFill/>
            <a:ln w="19050">
              <a:solidFill>
                <a:srgbClr val="A5002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0" name="Line 160"/>
            <p:cNvSpPr>
              <a:spLocks noChangeShapeType="1"/>
            </p:cNvSpPr>
            <p:nvPr/>
          </p:nvSpPr>
          <p:spPr bwMode="auto">
            <a:xfrm>
              <a:off x="2976" y="2928"/>
              <a:ext cx="96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1" name="Line 161"/>
            <p:cNvSpPr>
              <a:spLocks noChangeShapeType="1"/>
            </p:cNvSpPr>
            <p:nvPr/>
          </p:nvSpPr>
          <p:spPr bwMode="auto">
            <a:xfrm>
              <a:off x="2976" y="2736"/>
              <a:ext cx="96" cy="0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2" name="Line 162"/>
            <p:cNvSpPr>
              <a:spLocks noChangeShapeType="1"/>
            </p:cNvSpPr>
            <p:nvPr/>
          </p:nvSpPr>
          <p:spPr bwMode="auto">
            <a:xfrm>
              <a:off x="2976" y="2592"/>
              <a:ext cx="0" cy="144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3" name="Line 163"/>
            <p:cNvSpPr>
              <a:spLocks noChangeShapeType="1"/>
            </p:cNvSpPr>
            <p:nvPr/>
          </p:nvSpPr>
          <p:spPr bwMode="auto">
            <a:xfrm>
              <a:off x="2976" y="2784"/>
              <a:ext cx="0" cy="144"/>
            </a:xfrm>
            <a:prstGeom prst="line">
              <a:avLst/>
            </a:prstGeom>
            <a:noFill/>
            <a:ln w="19050">
              <a:solidFill>
                <a:srgbClr val="000099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5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463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 autoUpdateAnimBg="0"/>
      <p:bldP spid="127" grpId="0" animBg="1"/>
      <p:bldP spid="128" grpId="0" animBg="1"/>
    </p:bldLst>
  </p:timing>
</p:sld>
</file>

<file path=ppt/theme/theme1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1_Default Design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華康新特圓體"/>
        <a:cs typeface="新細明體"/>
      </a:majorFont>
      <a:minorFont>
        <a:latin typeface="Arial"/>
        <a:ea typeface="華康中圓體(P)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3086</TotalTime>
  <Pages>47</Pages>
  <Words>1646</Words>
  <Application>Microsoft Office PowerPoint</Application>
  <PresentationFormat>Letter 紙張 (8.5x11 英吋)</PresentationFormat>
  <Paragraphs>476</Paragraphs>
  <Slides>40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40</vt:i4>
      </vt:variant>
    </vt:vector>
  </HeadingPairs>
  <TitlesOfParts>
    <vt:vector size="57" baseType="lpstr">
      <vt:lpstr>Gill Sans MT</vt:lpstr>
      <vt:lpstr>Times-Roman</vt:lpstr>
      <vt:lpstr>華康中圓體(P)</vt:lpstr>
      <vt:lpstr>華康新特圓體</vt:lpstr>
      <vt:lpstr>微軟正黑體</vt:lpstr>
      <vt:lpstr>新細明體</vt:lpstr>
      <vt:lpstr>標楷體</vt:lpstr>
      <vt:lpstr>Arial</vt:lpstr>
      <vt:lpstr>Courier New</vt:lpstr>
      <vt:lpstr>Helvetica</vt:lpstr>
      <vt:lpstr>Symbol</vt:lpstr>
      <vt:lpstr>Tahoma</vt:lpstr>
      <vt:lpstr>Times New Roman</vt:lpstr>
      <vt:lpstr>Wingdings</vt:lpstr>
      <vt:lpstr>1_Default Design</vt:lpstr>
      <vt:lpstr>Network</vt:lpstr>
      <vt:lpstr>Default Design</vt:lpstr>
      <vt:lpstr>PowerPoint 簡報</vt:lpstr>
      <vt:lpstr>PowerPoint 簡報</vt:lpstr>
      <vt:lpstr>Review: Combinational Circuits</vt:lpstr>
      <vt:lpstr>Sequential Circuits</vt:lpstr>
      <vt:lpstr>Synchronous Sequential Circuits</vt:lpstr>
      <vt:lpstr>Storage Element: Latch</vt:lpstr>
      <vt:lpstr>SR Latch :with NORs</vt:lpstr>
      <vt:lpstr>SR Latch :with NORs</vt:lpstr>
      <vt:lpstr>SR Latch :with NORs</vt:lpstr>
      <vt:lpstr>SR Latch :with NANDs</vt:lpstr>
      <vt:lpstr>SR Latch :with NANDs</vt:lpstr>
      <vt:lpstr>SR Latch :with NANDs</vt:lpstr>
      <vt:lpstr>PowerPoint 簡報</vt:lpstr>
      <vt:lpstr>S-R Latch with control input</vt:lpstr>
      <vt:lpstr>S-R Latch with control input</vt:lpstr>
      <vt:lpstr>S-R Latch with control input</vt:lpstr>
      <vt:lpstr>D Latch</vt:lpstr>
      <vt:lpstr>PowerPoint 簡報</vt:lpstr>
      <vt:lpstr>Symbols for Latches</vt:lpstr>
      <vt:lpstr>Storage Element: Flip-Flop</vt:lpstr>
      <vt:lpstr>Latch v.s. Flip-Flop</vt:lpstr>
      <vt:lpstr>Edge-Triggered Flip-Flops</vt:lpstr>
      <vt:lpstr>Edge-Triggered D Flip-Flop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Asynchronous Inputs </vt:lpstr>
      <vt:lpstr>Asynchronous Reset </vt:lpstr>
      <vt:lpstr>Appendix: Asynchronous Reset </vt:lpstr>
      <vt:lpstr>Parallel Data Transfer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ENGIN112 - lecture 2</dc:title>
  <dc:subject/>
  <dc:creator>Russ Tessier</dc:creator>
  <cp:keywords/>
  <dc:description/>
  <cp:lastModifiedBy>user</cp:lastModifiedBy>
  <cp:revision>324</cp:revision>
  <cp:lastPrinted>1997-08-27T08:28:34Z</cp:lastPrinted>
  <dcterms:created xsi:type="dcterms:W3CDTF">1997-08-19T16:58:46Z</dcterms:created>
  <dcterms:modified xsi:type="dcterms:W3CDTF">2023-05-08T23:53:16Z</dcterms:modified>
</cp:coreProperties>
</file>